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439" r:id="rId3"/>
    <p:sldId id="471" r:id="rId4"/>
    <p:sldId id="472" r:id="rId5"/>
    <p:sldId id="523" r:id="rId6"/>
    <p:sldId id="475" r:id="rId7"/>
    <p:sldId id="477" r:id="rId8"/>
    <p:sldId id="479" r:id="rId9"/>
    <p:sldId id="478" r:id="rId10"/>
    <p:sldId id="480" r:id="rId11"/>
    <p:sldId id="481" r:id="rId12"/>
    <p:sldId id="482" r:id="rId13"/>
    <p:sldId id="484" r:id="rId14"/>
    <p:sldId id="485" r:id="rId15"/>
    <p:sldId id="278" r:id="rId16"/>
    <p:sldId id="486" r:id="rId17"/>
    <p:sldId id="487" r:id="rId18"/>
    <p:sldId id="488" r:id="rId19"/>
    <p:sldId id="483" r:id="rId20"/>
    <p:sldId id="498" r:id="rId21"/>
    <p:sldId id="506" r:id="rId22"/>
    <p:sldId id="489" r:id="rId23"/>
    <p:sldId id="490" r:id="rId24"/>
    <p:sldId id="491" r:id="rId25"/>
    <p:sldId id="494" r:id="rId26"/>
    <p:sldId id="493" r:id="rId27"/>
    <p:sldId id="492" r:id="rId28"/>
    <p:sldId id="495" r:id="rId29"/>
    <p:sldId id="496" r:id="rId30"/>
    <p:sldId id="497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2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1"/>
    <p:restoredTop sz="94637"/>
  </p:normalViewPr>
  <p:slideViewPr>
    <p:cSldViewPr snapToGrid="0" snapToObjects="1">
      <p:cViewPr varScale="1">
        <p:scale>
          <a:sx n="112" d="100"/>
          <a:sy n="112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4A5D14-5F33-514D-AB53-2E7054C095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F5011-5862-2C41-8CF6-230AE94E82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64ED1-572E-D44E-9CB3-3397845E4B9A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79FCE-6BB4-BF47-871C-5C639654F8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44781-3BCF-414C-8F8D-33BB77B284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C9FE9-8B7D-F64E-895C-3720D872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5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0F3AB-4A05-0544-85AD-52B6B725FAB1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B407A-302E-144C-B00E-4328AA0E6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3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13h00’  13h50’ 10’</a:t>
            </a:r>
          </a:p>
          <a:p>
            <a:r>
              <a:rPr lang="en-US" dirty="0"/>
              <a:t>8 14h00’  14h50’ 10’</a:t>
            </a:r>
          </a:p>
          <a:p>
            <a:r>
              <a:rPr lang="en-US" dirty="0"/>
              <a:t>9 15h00’  15h50’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5C7AD-45A0-CE4A-A5EF-5B59D7E64D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25D0-F9F7-FE4E-92A5-46B8E2FE4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67420-61CB-2A46-BFD4-2F8FE6736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9D514-D22D-F048-B1A6-D1EA8309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EC3D0-AF66-DD45-8C74-127A9BFE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1745A-B92E-2B47-A7DB-5095933E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9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0387-95B1-F04A-A8C1-9003650B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82525-CC83-3F4E-8FB8-707CB8222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896A1-B824-714E-A168-A0868FCF7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7B56-FEFF-CA41-A0E7-5AF916D6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DB7B9-828E-ED47-A037-E30738DA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5F6F4-F465-6A4B-A9AC-8E948FB39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00DF1-2DC1-CD43-A838-12912D454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7D3B3-40FC-BB4E-9ECE-AA59C5F8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119BB-DF76-0643-BC66-C1C564C06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ABABE-B6A4-5146-95C0-A2EF227F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3393-67C5-244F-B65B-A9246E4A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45DD-D721-BE4B-903F-46F8B12DD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62139-7D2C-4B41-88E9-DE521CBC3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27565-FD03-FF45-A91B-B1FE2A24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33E70-4102-1543-992D-CBEC6A0A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4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45C0-437D-2441-B1DE-AB6CA112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575A-A99A-2E4B-B389-07C71F9BA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5199-040B-2B40-B68E-D48E3EAC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0CF10-BFEC-234B-A72A-53B89408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D5C93-0111-2348-BEC1-75047370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78E1-C9E1-8A49-92B2-B1DCBC51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4A53-67AC-0D4B-AF99-E6AEC05CA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D3BE3-8EEF-3140-99B6-E0F623A48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24418-8FF0-A649-A3EA-4AB3A232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51EEF-6152-6745-B23B-7A8240338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7312E-A212-6F44-89EF-546B4B8CD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2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1C3C-814E-5748-94F5-5638AA45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3619-53F1-DB4C-900F-F999AB357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0F827-284C-1147-A9BC-280B339A5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863A6A-9172-1441-BDAF-8A98FE8F8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649DD5-78FC-E04D-8921-F05012798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9CE1B9-8698-CA49-8FD4-2188732F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98B95-1E52-084B-A20D-6F025CFF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5BB36-9B3D-1E46-913F-1A7BE8A8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3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49B5-E4ED-EB4E-B942-5548A8C1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DE97D-81D8-1741-B581-585E8282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5EC73-2586-C543-9FF8-66D9302A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81C1-8EB6-6545-A89D-B7D134A2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5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BC62EE-7DA7-9D4A-B192-36F2458A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87634-22E2-B345-9389-61E5FB65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D3F22-4F70-D648-B862-EADDD454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10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5A65-0E6A-9D4E-9FEA-2638F744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97D0-8578-2B43-8DE4-D6F1AF80B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B4CAE-FDD7-234A-8300-FF28A3649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84A02-3B79-0E4E-B61B-0C3B4D27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9165-98A2-614B-8569-1F4D6A6FF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C97D-F83B-9641-B42C-203B1552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7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63B9-F51D-E344-AF6B-2AD1E8A4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20747-20B0-6647-98F7-5E4512986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9FD81-676B-BE4F-BFF7-96DEA7E81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5790B-A9AE-7242-A3AA-09C0CCCB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A79F3-2C1D-8842-98C2-18361E1D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C8AB5-5997-DB45-805B-626F92B6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8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53675-C937-FA47-9541-A3BFC5C3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3BCD7-B5EE-B44D-831B-37B6915B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96A2D-68C5-3F46-B863-0283832B5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03598-A356-7C45-B191-A67689C7C6D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49A53-B4D5-3749-9242-A1F64AA30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FA1A5-F603-8340-AB0B-41D3D114F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BF049-B8C7-DD45-8A09-7619FB4F0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gocdiep@vnu.edu.v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D235-B925-8D41-999C-F236334ACD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Processing</a:t>
            </a:r>
            <a:br>
              <a:rPr lang="en-US" dirty="0"/>
            </a:br>
            <a:r>
              <a:rPr lang="en-US" dirty="0"/>
              <a:t>INT3404 20</a:t>
            </a:r>
            <a:br>
              <a:rPr lang="en-US" dirty="0"/>
            </a:br>
            <a:r>
              <a:rPr lang="en-US" dirty="0"/>
              <a:t>Week 4: Spatial filtering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9A23F-3D8E-AC4C-89F9-7C614FCB4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Lecturer: Nguyen </a:t>
            </a:r>
            <a:r>
              <a:rPr lang="en-US" dirty="0" err="1"/>
              <a:t>Thi</a:t>
            </a:r>
            <a:r>
              <a:rPr lang="en-US" dirty="0"/>
              <a:t> Ngoc Diep, Ph.D.</a:t>
            </a: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ngocdiep@vnu.edu.vn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9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DCCC-0A7D-A64F-A5F8-C6D84641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DC881-D2D1-144A-884E-A3580B64E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called: mask, template, window, filter, kernel</a:t>
            </a:r>
          </a:p>
          <a:p>
            <a:r>
              <a:rPr lang="en-US" dirty="0"/>
              <a:t>A kernel: an array whose </a:t>
            </a:r>
            <a:r>
              <a:rPr lang="en-US" dirty="0">
                <a:solidFill>
                  <a:srgbClr val="0070C0"/>
                </a:solidFill>
              </a:rPr>
              <a:t>size defines the neighborhood of operation</a:t>
            </a:r>
            <a:r>
              <a:rPr lang="en-US" dirty="0"/>
              <a:t>, and whose </a:t>
            </a:r>
            <a:r>
              <a:rPr lang="en-US" dirty="0">
                <a:solidFill>
                  <a:srgbClr val="0070C0"/>
                </a:solidFill>
              </a:rPr>
              <a:t>coefficients determine the nature </a:t>
            </a:r>
            <a:r>
              <a:rPr lang="en-US" dirty="0"/>
              <a:t>of the filter</a:t>
            </a:r>
          </a:p>
          <a:p>
            <a:r>
              <a:rPr lang="en-US" dirty="0"/>
              <a:t>Spatial filtering modifies an image by replacing the value of each pixel by a function of the values of the pixel and its neighbors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7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2878-5759-984D-A0BD-C86B9C33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spatial filtering mechanism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56485-DE1E-024C-B0ED-74AD95B19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4" t="6961" r="831" b="32463"/>
          <a:stretch/>
        </p:blipFill>
        <p:spPr>
          <a:xfrm>
            <a:off x="4746811" y="1327871"/>
            <a:ext cx="5204667" cy="5341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A4D39-05AD-D84F-B4C4-A50F2FA560DA}"/>
              </a:ext>
            </a:extLst>
          </p:cNvPr>
          <p:cNvSpPr txBox="1"/>
          <p:nvPr/>
        </p:nvSpPr>
        <p:spPr>
          <a:xfrm>
            <a:off x="675631" y="2385118"/>
            <a:ext cx="3074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70C0"/>
                </a:solidFill>
              </a:rPr>
              <a:t>A linear spatial filter performs a sum-of-products operation between an image </a:t>
            </a:r>
            <a:r>
              <a:rPr lang="en-US" sz="1600" i="1" dirty="0">
                <a:solidFill>
                  <a:srgbClr val="0070C0"/>
                </a:solidFill>
              </a:rPr>
              <a:t>f </a:t>
            </a:r>
            <a:r>
              <a:rPr lang="en-US" sz="1600" dirty="0">
                <a:solidFill>
                  <a:srgbClr val="0070C0"/>
                </a:solidFill>
              </a:rPr>
              <a:t>and a filter kernel, </a:t>
            </a:r>
            <a:r>
              <a:rPr lang="en-US" sz="1600" i="1" dirty="0">
                <a:solidFill>
                  <a:srgbClr val="0070C0"/>
                </a:solidFill>
              </a:rPr>
              <a:t>w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70C0"/>
                </a:solidFill>
              </a:rPr>
              <a:t>Kernel center </a:t>
            </a:r>
            <a:r>
              <a:rPr lang="en-US" sz="1600" i="1" dirty="0">
                <a:solidFill>
                  <a:srgbClr val="0070C0"/>
                </a:solidFill>
              </a:rPr>
              <a:t>w(0,0) </a:t>
            </a:r>
            <a:r>
              <a:rPr lang="en-US" sz="1600" dirty="0">
                <a:solidFill>
                  <a:srgbClr val="0070C0"/>
                </a:solidFill>
              </a:rPr>
              <a:t>aligns with the pixel at location </a:t>
            </a:r>
            <a:r>
              <a:rPr lang="en-US" sz="1600" i="1" dirty="0">
                <a:solidFill>
                  <a:srgbClr val="0070C0"/>
                </a:solidFill>
              </a:rPr>
              <a:t>(</a:t>
            </a:r>
            <a:r>
              <a:rPr lang="en-US" sz="1600" i="1" dirty="0" err="1">
                <a:solidFill>
                  <a:srgbClr val="0070C0"/>
                </a:solidFill>
              </a:rPr>
              <a:t>x,y</a:t>
            </a:r>
            <a:r>
              <a:rPr lang="en-US" sz="1600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0E588-3091-EA4A-A28F-8E318D0C7E00}"/>
              </a:ext>
            </a:extLst>
          </p:cNvPr>
          <p:cNvSpPr/>
          <p:nvPr/>
        </p:nvSpPr>
        <p:spPr>
          <a:xfrm>
            <a:off x="7483288" y="3664324"/>
            <a:ext cx="430307" cy="430306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330470-C772-B549-9540-394F51859DBB}"/>
              </a:ext>
            </a:extLst>
          </p:cNvPr>
          <p:cNvSpPr/>
          <p:nvPr/>
        </p:nvSpPr>
        <p:spPr>
          <a:xfrm>
            <a:off x="6290983" y="4892489"/>
            <a:ext cx="493059" cy="486334"/>
          </a:xfrm>
          <a:prstGeom prst="rect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7BE18-EEDC-2C46-9002-85C3DC86B1F6}"/>
              </a:ext>
            </a:extLst>
          </p:cNvPr>
          <p:cNvSpPr txBox="1"/>
          <p:nvPr/>
        </p:nvSpPr>
        <p:spPr>
          <a:xfrm>
            <a:off x="1044132" y="4094630"/>
            <a:ext cx="2079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size: m x n</a:t>
            </a:r>
          </a:p>
          <a:p>
            <a:r>
              <a:rPr lang="en-US" dirty="0"/>
              <a:t>	m = 2a + 1</a:t>
            </a:r>
          </a:p>
          <a:p>
            <a:r>
              <a:rPr lang="en-US" dirty="0"/>
              <a:t>                  n = 2b + 1</a:t>
            </a:r>
          </a:p>
          <a:p>
            <a:r>
              <a:rPr lang="en-US" dirty="0"/>
              <a:t>Image size: M x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C37B7-7AC1-4141-B149-3E85DF70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9" y="5642483"/>
            <a:ext cx="3421676" cy="716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152572-33C9-8443-AE70-915494C6B29A}"/>
              </a:ext>
            </a:extLst>
          </p:cNvPr>
          <p:cNvSpPr txBox="1"/>
          <p:nvPr/>
        </p:nvSpPr>
        <p:spPr>
          <a:xfrm>
            <a:off x="322729" y="5457817"/>
            <a:ext cx="227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Linear spatial filtering: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FC46C-11E1-794F-99DC-0F0479FC9300}"/>
              </a:ext>
            </a:extLst>
          </p:cNvPr>
          <p:cNvSpPr txBox="1"/>
          <p:nvPr/>
        </p:nvSpPr>
        <p:spPr>
          <a:xfrm>
            <a:off x="9453283" y="6531240"/>
            <a:ext cx="1850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Fig. 3.28, Gonzalez</a:t>
            </a:r>
          </a:p>
        </p:txBody>
      </p:sp>
    </p:spTree>
    <p:extLst>
      <p:ext uri="{BB962C8B-B14F-4D97-AF65-F5344CB8AC3E}">
        <p14:creationId xmlns:p14="http://schemas.microsoft.com/office/powerpoint/2010/main" val="172233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D27B-F781-9646-9492-BAC5979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 and convolution in 1D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56FF8-F070-EF47-B0B8-84B4EB7E1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2" t="6961" r="7381" b="36666"/>
          <a:stretch/>
        </p:blipFill>
        <p:spPr>
          <a:xfrm>
            <a:off x="2763372" y="1391771"/>
            <a:ext cx="5100772" cy="498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C4C801-442B-3447-BC8A-77CED7B3B9AD}"/>
              </a:ext>
            </a:extLst>
          </p:cNvPr>
          <p:cNvSpPr txBox="1"/>
          <p:nvPr/>
        </p:nvSpPr>
        <p:spPr>
          <a:xfrm>
            <a:off x="9439836" y="6620483"/>
            <a:ext cx="1850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Fig. 3.29, Gonzalez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980DC-AE6C-D54B-81AF-5EEDD55513AE}"/>
              </a:ext>
            </a:extLst>
          </p:cNvPr>
          <p:cNvSpPr txBox="1"/>
          <p:nvPr/>
        </p:nvSpPr>
        <p:spPr>
          <a:xfrm>
            <a:off x="188259" y="6451205"/>
            <a:ext cx="2627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 the location of the impulse (1) </a:t>
            </a:r>
          </a:p>
        </p:txBody>
      </p:sp>
    </p:spTree>
    <p:extLst>
      <p:ext uri="{BB962C8B-B14F-4D97-AF65-F5344CB8AC3E}">
        <p14:creationId xmlns:p14="http://schemas.microsoft.com/office/powerpoint/2010/main" val="340923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D27B-F781-9646-9492-BAC59795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correlation and convolution in 1D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4C801-442B-3447-BC8A-77CED7B3B9AD}"/>
              </a:ext>
            </a:extLst>
          </p:cNvPr>
          <p:cNvSpPr txBox="1"/>
          <p:nvPr/>
        </p:nvSpPr>
        <p:spPr>
          <a:xfrm>
            <a:off x="9439836" y="6620483"/>
            <a:ext cx="1850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Fig. 3.29, Gonzalez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980DC-AE6C-D54B-81AF-5EEDD55513AE}"/>
              </a:ext>
            </a:extLst>
          </p:cNvPr>
          <p:cNvSpPr txBox="1"/>
          <p:nvPr/>
        </p:nvSpPr>
        <p:spPr>
          <a:xfrm>
            <a:off x="134471" y="3585866"/>
            <a:ext cx="2627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 the location of the impulse (1)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87501-7A35-4141-8AF4-1BE1B6C5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71" y="1794902"/>
            <a:ext cx="6396318" cy="115154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6240D7-AAF1-D74C-BAF5-B952BB5A0687}"/>
              </a:ext>
            </a:extLst>
          </p:cNvPr>
          <p:cNvSpPr/>
          <p:nvPr/>
        </p:nvSpPr>
        <p:spPr>
          <a:xfrm>
            <a:off x="4000500" y="2608729"/>
            <a:ext cx="168088" cy="24204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0951C-16C9-B449-B1E8-B35C5378E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89" b="5561"/>
          <a:stretch/>
        </p:blipFill>
        <p:spPr>
          <a:xfrm>
            <a:off x="2980909" y="3205666"/>
            <a:ext cx="2039182" cy="700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84B85-D97A-2846-8486-F905C3B9C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76"/>
          <a:stretch/>
        </p:blipFill>
        <p:spPr>
          <a:xfrm>
            <a:off x="6636124" y="3129424"/>
            <a:ext cx="2608456" cy="76421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09B80F-72FC-1D4E-830D-FB1D5413BD7C}"/>
              </a:ext>
            </a:extLst>
          </p:cNvPr>
          <p:cNvSpPr/>
          <p:nvPr/>
        </p:nvSpPr>
        <p:spPr>
          <a:xfrm>
            <a:off x="3978088" y="3579111"/>
            <a:ext cx="168088" cy="24204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0B1A3BD-E569-F342-AD96-7434A1BEB8B3}"/>
              </a:ext>
            </a:extLst>
          </p:cNvPr>
          <p:cNvSpPr/>
          <p:nvPr/>
        </p:nvSpPr>
        <p:spPr>
          <a:xfrm>
            <a:off x="7458635" y="2631141"/>
            <a:ext cx="168088" cy="24204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B0FEB4-FC8D-FF4A-98AE-68ED1526A4C2}"/>
              </a:ext>
            </a:extLst>
          </p:cNvPr>
          <p:cNvSpPr/>
          <p:nvPr/>
        </p:nvSpPr>
        <p:spPr>
          <a:xfrm>
            <a:off x="7458635" y="3540641"/>
            <a:ext cx="168088" cy="24204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27433-2C31-E84E-B8E2-6792891E07C4}"/>
              </a:ext>
            </a:extLst>
          </p:cNvPr>
          <p:cNvSpPr txBox="1"/>
          <p:nvPr/>
        </p:nvSpPr>
        <p:spPr>
          <a:xfrm>
            <a:off x="3314700" y="4202206"/>
            <a:ext cx="2030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yield a copy of w,</a:t>
            </a:r>
          </a:p>
          <a:p>
            <a:r>
              <a:rPr lang="en-US" dirty="0"/>
              <a:t>but rotated by 180º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2EECF-8EAF-6643-BCC2-6DCE09CA427F}"/>
              </a:ext>
            </a:extLst>
          </p:cNvPr>
          <p:cNvSpPr txBox="1"/>
          <p:nvPr/>
        </p:nvSpPr>
        <p:spPr>
          <a:xfrm>
            <a:off x="6696635" y="4316506"/>
            <a:ext cx="3583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yield a copy of w,</a:t>
            </a:r>
          </a:p>
          <a:p>
            <a:r>
              <a:rPr lang="en-US" dirty="0"/>
              <a:t>by pre-rotating w before performing</a:t>
            </a:r>
          </a:p>
          <a:p>
            <a:r>
              <a:rPr lang="en-US" dirty="0"/>
              <a:t> shifting/sum-of-products</a:t>
            </a:r>
          </a:p>
        </p:txBody>
      </p:sp>
    </p:spTree>
    <p:extLst>
      <p:ext uri="{BB962C8B-B14F-4D97-AF65-F5344CB8AC3E}">
        <p14:creationId xmlns:p14="http://schemas.microsoft.com/office/powerpoint/2010/main" val="219035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3F0F1-AD49-A447-8DEA-00A1E89E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Convolution in 2D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0FCA1-43B2-E446-9B06-69B13CBFD128}"/>
              </a:ext>
            </a:extLst>
          </p:cNvPr>
          <p:cNvSpPr txBox="1"/>
          <p:nvPr/>
        </p:nvSpPr>
        <p:spPr>
          <a:xfrm>
            <a:off x="7812742" y="6337772"/>
            <a:ext cx="1850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Fig. 3.30, Gonzalez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7CB59-9250-044F-B146-89F0D43A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27" t="6862" r="14782" b="46080"/>
          <a:stretch/>
        </p:blipFill>
        <p:spPr>
          <a:xfrm>
            <a:off x="2662517" y="1319324"/>
            <a:ext cx="5038768" cy="515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3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4A0E-CDDE-DC4F-8F22-09A53B81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 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E7A04-31E3-9040-9FD3-5FF80599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8" y="2349629"/>
            <a:ext cx="6603836" cy="1170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B2AF67-BFC6-0741-9614-4A7F1115F00A}"/>
              </a:ext>
            </a:extLst>
          </p:cNvPr>
          <p:cNvSpPr txBox="1"/>
          <p:nvPr/>
        </p:nvSpPr>
        <p:spPr>
          <a:xfrm>
            <a:off x="1822862" y="2107870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FF611-7920-F643-A48C-9B415BD3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19" y="4279067"/>
            <a:ext cx="6086598" cy="1050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F5623-5E23-2848-B5F6-D8DA6957476F}"/>
              </a:ext>
            </a:extLst>
          </p:cNvPr>
          <p:cNvSpPr txBox="1"/>
          <p:nvPr/>
        </p:nvSpPr>
        <p:spPr>
          <a:xfrm>
            <a:off x="1769423" y="3859481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21379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76A2-9FBA-874C-9E03-651683CD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 convolution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FFCCC4-B2DF-5A4E-AA1D-CF228E2C8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39244"/>
              </p:ext>
            </p:extLst>
          </p:nvPr>
        </p:nvGraphicFramePr>
        <p:xfrm>
          <a:off x="4823012" y="3442941"/>
          <a:ext cx="2151528" cy="177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2196435998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33278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753749285"/>
                    </a:ext>
                  </a:extLst>
                </a:gridCol>
              </a:tblGrid>
              <a:tr h="591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(-a, -b)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(-a, 0)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(-a, +b)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542176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(0, -b)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(0, 0)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A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(0, +b)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17251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(+a, -b)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(+a, 0)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(+a, +b)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79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0B0F73-4AF5-1645-9922-C912A7ED4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297329"/>
              </p:ext>
            </p:extLst>
          </p:nvPr>
        </p:nvGraphicFramePr>
        <p:xfrm>
          <a:off x="1564341" y="3429247"/>
          <a:ext cx="2151528" cy="177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2196435998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33278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753749285"/>
                    </a:ext>
                  </a:extLst>
                </a:gridCol>
              </a:tblGrid>
              <a:tr h="591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(x-a, y-b)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542176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(x, 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A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17251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799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DF7333-E6B4-3547-8660-2D11B3758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004696"/>
              </p:ext>
            </p:extLst>
          </p:nvPr>
        </p:nvGraphicFramePr>
        <p:xfrm>
          <a:off x="8081683" y="3429247"/>
          <a:ext cx="2151528" cy="177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2196435998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33278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753749285"/>
                    </a:ext>
                  </a:extLst>
                </a:gridCol>
              </a:tblGrid>
              <a:tr h="591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(x-a, y-b)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542176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(x, 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A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17251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7999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B123194B-D4F3-2440-913E-9DC1B3AAF01B}"/>
              </a:ext>
            </a:extLst>
          </p:cNvPr>
          <p:cNvSpPr/>
          <p:nvPr/>
        </p:nvSpPr>
        <p:spPr>
          <a:xfrm>
            <a:off x="1727931" y="3086100"/>
            <a:ext cx="3738548" cy="907676"/>
          </a:xfrm>
          <a:custGeom>
            <a:avLst/>
            <a:gdLst>
              <a:gd name="connsiteX0" fmla="*/ 3657616 w 3738548"/>
              <a:gd name="connsiteY0" fmla="*/ 504264 h 907676"/>
              <a:gd name="connsiteX1" fmla="*/ 3610551 w 3738548"/>
              <a:gd name="connsiteY1" fmla="*/ 477370 h 907676"/>
              <a:gd name="connsiteX2" fmla="*/ 3516422 w 3738548"/>
              <a:gd name="connsiteY2" fmla="*/ 443753 h 907676"/>
              <a:gd name="connsiteX3" fmla="*/ 3482804 w 3738548"/>
              <a:gd name="connsiteY3" fmla="*/ 437029 h 907676"/>
              <a:gd name="connsiteX4" fmla="*/ 3402122 w 3738548"/>
              <a:gd name="connsiteY4" fmla="*/ 416858 h 907676"/>
              <a:gd name="connsiteX5" fmla="*/ 3375228 w 3738548"/>
              <a:gd name="connsiteY5" fmla="*/ 410135 h 907676"/>
              <a:gd name="connsiteX6" fmla="*/ 3294546 w 3738548"/>
              <a:gd name="connsiteY6" fmla="*/ 396688 h 907676"/>
              <a:gd name="connsiteX7" fmla="*/ 3186969 w 3738548"/>
              <a:gd name="connsiteY7" fmla="*/ 410135 h 907676"/>
              <a:gd name="connsiteX8" fmla="*/ 3166799 w 3738548"/>
              <a:gd name="connsiteY8" fmla="*/ 423582 h 907676"/>
              <a:gd name="connsiteX9" fmla="*/ 3153351 w 3738548"/>
              <a:gd name="connsiteY9" fmla="*/ 443753 h 907676"/>
              <a:gd name="connsiteX10" fmla="*/ 3119734 w 3738548"/>
              <a:gd name="connsiteY10" fmla="*/ 484094 h 907676"/>
              <a:gd name="connsiteX11" fmla="*/ 3099563 w 3738548"/>
              <a:gd name="connsiteY11" fmla="*/ 524435 h 907676"/>
              <a:gd name="connsiteX12" fmla="*/ 3119734 w 3738548"/>
              <a:gd name="connsiteY12" fmla="*/ 672353 h 907676"/>
              <a:gd name="connsiteX13" fmla="*/ 3146628 w 3738548"/>
              <a:gd name="connsiteY13" fmla="*/ 712694 h 907676"/>
              <a:gd name="connsiteX14" fmla="*/ 3160075 w 3738548"/>
              <a:gd name="connsiteY14" fmla="*/ 739588 h 907676"/>
              <a:gd name="connsiteX15" fmla="*/ 3180246 w 3738548"/>
              <a:gd name="connsiteY15" fmla="*/ 759758 h 907676"/>
              <a:gd name="connsiteX16" fmla="*/ 3200416 w 3738548"/>
              <a:gd name="connsiteY16" fmla="*/ 786653 h 907676"/>
              <a:gd name="connsiteX17" fmla="*/ 3220587 w 3738548"/>
              <a:gd name="connsiteY17" fmla="*/ 800100 h 907676"/>
              <a:gd name="connsiteX18" fmla="*/ 3301269 w 3738548"/>
              <a:gd name="connsiteY18" fmla="*/ 847164 h 907676"/>
              <a:gd name="connsiteX19" fmla="*/ 3361781 w 3738548"/>
              <a:gd name="connsiteY19" fmla="*/ 874058 h 907676"/>
              <a:gd name="connsiteX20" fmla="*/ 3381951 w 3738548"/>
              <a:gd name="connsiteY20" fmla="*/ 880782 h 907676"/>
              <a:gd name="connsiteX21" fmla="*/ 3435740 w 3738548"/>
              <a:gd name="connsiteY21" fmla="*/ 887506 h 907676"/>
              <a:gd name="connsiteX22" fmla="*/ 3455910 w 3738548"/>
              <a:gd name="connsiteY22" fmla="*/ 894229 h 907676"/>
              <a:gd name="connsiteX23" fmla="*/ 3496251 w 3738548"/>
              <a:gd name="connsiteY23" fmla="*/ 900953 h 907676"/>
              <a:gd name="connsiteX24" fmla="*/ 3529869 w 3738548"/>
              <a:gd name="connsiteY24" fmla="*/ 907676 h 907676"/>
              <a:gd name="connsiteX25" fmla="*/ 3617275 w 3738548"/>
              <a:gd name="connsiteY25" fmla="*/ 900953 h 907676"/>
              <a:gd name="connsiteX26" fmla="*/ 3657616 w 3738548"/>
              <a:gd name="connsiteY26" fmla="*/ 874058 h 907676"/>
              <a:gd name="connsiteX27" fmla="*/ 3691234 w 3738548"/>
              <a:gd name="connsiteY27" fmla="*/ 840441 h 907676"/>
              <a:gd name="connsiteX28" fmla="*/ 3704681 w 3738548"/>
              <a:gd name="connsiteY28" fmla="*/ 820270 h 907676"/>
              <a:gd name="connsiteX29" fmla="*/ 3724851 w 3738548"/>
              <a:gd name="connsiteY29" fmla="*/ 800100 h 907676"/>
              <a:gd name="connsiteX30" fmla="*/ 3738299 w 3738548"/>
              <a:gd name="connsiteY30" fmla="*/ 746311 h 907676"/>
              <a:gd name="connsiteX31" fmla="*/ 3731575 w 3738548"/>
              <a:gd name="connsiteY31" fmla="*/ 685800 h 907676"/>
              <a:gd name="connsiteX32" fmla="*/ 3691234 w 3738548"/>
              <a:gd name="connsiteY32" fmla="*/ 605117 h 907676"/>
              <a:gd name="connsiteX33" fmla="*/ 3677787 w 3738548"/>
              <a:gd name="connsiteY33" fmla="*/ 584947 h 907676"/>
              <a:gd name="connsiteX34" fmla="*/ 3630722 w 3738548"/>
              <a:gd name="connsiteY34" fmla="*/ 531158 h 907676"/>
              <a:gd name="connsiteX35" fmla="*/ 3590381 w 3738548"/>
              <a:gd name="connsiteY35" fmla="*/ 504264 h 907676"/>
              <a:gd name="connsiteX36" fmla="*/ 3563487 w 3738548"/>
              <a:gd name="connsiteY36" fmla="*/ 497541 h 907676"/>
              <a:gd name="connsiteX37" fmla="*/ 3523146 w 3738548"/>
              <a:gd name="connsiteY37" fmla="*/ 470647 h 907676"/>
              <a:gd name="connsiteX38" fmla="*/ 3502975 w 3738548"/>
              <a:gd name="connsiteY38" fmla="*/ 457200 h 907676"/>
              <a:gd name="connsiteX39" fmla="*/ 3482804 w 3738548"/>
              <a:gd name="connsiteY39" fmla="*/ 450476 h 907676"/>
              <a:gd name="connsiteX40" fmla="*/ 3361781 w 3738548"/>
              <a:gd name="connsiteY40" fmla="*/ 389964 h 907676"/>
              <a:gd name="connsiteX41" fmla="*/ 3301269 w 3738548"/>
              <a:gd name="connsiteY41" fmla="*/ 363070 h 907676"/>
              <a:gd name="connsiteX42" fmla="*/ 3254204 w 3738548"/>
              <a:gd name="connsiteY42" fmla="*/ 342900 h 907676"/>
              <a:gd name="connsiteX43" fmla="*/ 3227310 w 3738548"/>
              <a:gd name="connsiteY43" fmla="*/ 329453 h 907676"/>
              <a:gd name="connsiteX44" fmla="*/ 3146628 w 3738548"/>
              <a:gd name="connsiteY44" fmla="*/ 295835 h 907676"/>
              <a:gd name="connsiteX45" fmla="*/ 3072669 w 3738548"/>
              <a:gd name="connsiteY45" fmla="*/ 255494 h 907676"/>
              <a:gd name="connsiteX46" fmla="*/ 3052499 w 3738548"/>
              <a:gd name="connsiteY46" fmla="*/ 248770 h 907676"/>
              <a:gd name="connsiteX47" fmla="*/ 2985263 w 3738548"/>
              <a:gd name="connsiteY47" fmla="*/ 215153 h 907676"/>
              <a:gd name="connsiteX48" fmla="*/ 2951646 w 3738548"/>
              <a:gd name="connsiteY48" fmla="*/ 208429 h 907676"/>
              <a:gd name="connsiteX49" fmla="*/ 2911304 w 3738548"/>
              <a:gd name="connsiteY49" fmla="*/ 201706 h 907676"/>
              <a:gd name="connsiteX50" fmla="*/ 2817175 w 3738548"/>
              <a:gd name="connsiteY50" fmla="*/ 181535 h 907676"/>
              <a:gd name="connsiteX51" fmla="*/ 2729769 w 3738548"/>
              <a:gd name="connsiteY51" fmla="*/ 168088 h 907676"/>
              <a:gd name="connsiteX52" fmla="*/ 2595299 w 3738548"/>
              <a:gd name="connsiteY52" fmla="*/ 161364 h 907676"/>
              <a:gd name="connsiteX53" fmla="*/ 2528063 w 3738548"/>
              <a:gd name="connsiteY53" fmla="*/ 154641 h 907676"/>
              <a:gd name="connsiteX54" fmla="*/ 2198610 w 3738548"/>
              <a:gd name="connsiteY54" fmla="*/ 147917 h 907676"/>
              <a:gd name="connsiteX55" fmla="*/ 2111204 w 3738548"/>
              <a:gd name="connsiteY55" fmla="*/ 141194 h 907676"/>
              <a:gd name="connsiteX56" fmla="*/ 2070863 w 3738548"/>
              <a:gd name="connsiteY56" fmla="*/ 134470 h 907676"/>
              <a:gd name="connsiteX57" fmla="*/ 2010351 w 3738548"/>
              <a:gd name="connsiteY57" fmla="*/ 127747 h 907676"/>
              <a:gd name="connsiteX58" fmla="*/ 1936393 w 3738548"/>
              <a:gd name="connsiteY58" fmla="*/ 114300 h 907676"/>
              <a:gd name="connsiteX59" fmla="*/ 1801922 w 3738548"/>
              <a:gd name="connsiteY59" fmla="*/ 100853 h 907676"/>
              <a:gd name="connsiteX60" fmla="*/ 1647281 w 3738548"/>
              <a:gd name="connsiteY60" fmla="*/ 87406 h 907676"/>
              <a:gd name="connsiteX61" fmla="*/ 1600216 w 3738548"/>
              <a:gd name="connsiteY61" fmla="*/ 80682 h 907676"/>
              <a:gd name="connsiteX62" fmla="*/ 1290934 w 3738548"/>
              <a:gd name="connsiteY62" fmla="*/ 60511 h 907676"/>
              <a:gd name="connsiteX63" fmla="*/ 1210251 w 3738548"/>
              <a:gd name="connsiteY63" fmla="*/ 47064 h 907676"/>
              <a:gd name="connsiteX64" fmla="*/ 954757 w 3738548"/>
              <a:gd name="connsiteY64" fmla="*/ 26894 h 907676"/>
              <a:gd name="connsiteX65" fmla="*/ 820287 w 3738548"/>
              <a:gd name="connsiteY65" fmla="*/ 13447 h 907676"/>
              <a:gd name="connsiteX66" fmla="*/ 800116 w 3738548"/>
              <a:gd name="connsiteY66" fmla="*/ 6723 h 907676"/>
              <a:gd name="connsiteX67" fmla="*/ 699263 w 3738548"/>
              <a:gd name="connsiteY67" fmla="*/ 0 h 907676"/>
              <a:gd name="connsiteX68" fmla="*/ 416875 w 3738548"/>
              <a:gd name="connsiteY68" fmla="*/ 13447 h 907676"/>
              <a:gd name="connsiteX69" fmla="*/ 389981 w 3738548"/>
              <a:gd name="connsiteY69" fmla="*/ 20170 h 907676"/>
              <a:gd name="connsiteX70" fmla="*/ 329469 w 3738548"/>
              <a:gd name="connsiteY70" fmla="*/ 60511 h 907676"/>
              <a:gd name="connsiteX71" fmla="*/ 302575 w 3738548"/>
              <a:gd name="connsiteY71" fmla="*/ 87406 h 907676"/>
              <a:gd name="connsiteX72" fmla="*/ 262234 w 3738548"/>
              <a:gd name="connsiteY72" fmla="*/ 147917 h 907676"/>
              <a:gd name="connsiteX73" fmla="*/ 228616 w 3738548"/>
              <a:gd name="connsiteY73" fmla="*/ 194982 h 907676"/>
              <a:gd name="connsiteX74" fmla="*/ 208446 w 3738548"/>
              <a:gd name="connsiteY74" fmla="*/ 235323 h 907676"/>
              <a:gd name="connsiteX75" fmla="*/ 168104 w 3738548"/>
              <a:gd name="connsiteY75" fmla="*/ 295835 h 907676"/>
              <a:gd name="connsiteX76" fmla="*/ 141210 w 3738548"/>
              <a:gd name="connsiteY76" fmla="*/ 336176 h 907676"/>
              <a:gd name="connsiteX77" fmla="*/ 121040 w 3738548"/>
              <a:gd name="connsiteY77" fmla="*/ 363070 h 907676"/>
              <a:gd name="connsiteX78" fmla="*/ 94146 w 3738548"/>
              <a:gd name="connsiteY78" fmla="*/ 403411 h 907676"/>
              <a:gd name="connsiteX79" fmla="*/ 80699 w 3738548"/>
              <a:gd name="connsiteY79" fmla="*/ 423582 h 907676"/>
              <a:gd name="connsiteX80" fmla="*/ 67251 w 3738548"/>
              <a:gd name="connsiteY80" fmla="*/ 437029 h 907676"/>
              <a:gd name="connsiteX81" fmla="*/ 47081 w 3738548"/>
              <a:gd name="connsiteY81" fmla="*/ 383241 h 907676"/>
              <a:gd name="connsiteX82" fmla="*/ 33634 w 3738548"/>
              <a:gd name="connsiteY82" fmla="*/ 342900 h 907676"/>
              <a:gd name="connsiteX83" fmla="*/ 13463 w 3738548"/>
              <a:gd name="connsiteY83" fmla="*/ 282388 h 907676"/>
              <a:gd name="connsiteX84" fmla="*/ 16 w 3738548"/>
              <a:gd name="connsiteY84" fmla="*/ 389964 h 907676"/>
              <a:gd name="connsiteX85" fmla="*/ 13463 w 3738548"/>
              <a:gd name="connsiteY85" fmla="*/ 504264 h 907676"/>
              <a:gd name="connsiteX86" fmla="*/ 33634 w 3738548"/>
              <a:gd name="connsiteY86" fmla="*/ 490817 h 907676"/>
              <a:gd name="connsiteX87" fmla="*/ 60528 w 3738548"/>
              <a:gd name="connsiteY87" fmla="*/ 470647 h 907676"/>
              <a:gd name="connsiteX88" fmla="*/ 94146 w 3738548"/>
              <a:gd name="connsiteY88" fmla="*/ 450476 h 907676"/>
              <a:gd name="connsiteX89" fmla="*/ 147934 w 3738548"/>
              <a:gd name="connsiteY89" fmla="*/ 416858 h 907676"/>
              <a:gd name="connsiteX90" fmla="*/ 174828 w 3738548"/>
              <a:gd name="connsiteY90" fmla="*/ 403411 h 907676"/>
              <a:gd name="connsiteX91" fmla="*/ 221893 w 3738548"/>
              <a:gd name="connsiteY91" fmla="*/ 369794 h 90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38548" h="907676">
                <a:moveTo>
                  <a:pt x="3657616" y="504264"/>
                </a:moveTo>
                <a:cubicBezTo>
                  <a:pt x="3641928" y="495299"/>
                  <a:pt x="3626925" y="485011"/>
                  <a:pt x="3610551" y="477370"/>
                </a:cubicBezTo>
                <a:cubicBezTo>
                  <a:pt x="3599889" y="472394"/>
                  <a:pt x="3533181" y="448324"/>
                  <a:pt x="3516422" y="443753"/>
                </a:cubicBezTo>
                <a:cubicBezTo>
                  <a:pt x="3505397" y="440746"/>
                  <a:pt x="3493928" y="439647"/>
                  <a:pt x="3482804" y="437029"/>
                </a:cubicBezTo>
                <a:cubicBezTo>
                  <a:pt x="3455819" y="430679"/>
                  <a:pt x="3429016" y="423582"/>
                  <a:pt x="3402122" y="416858"/>
                </a:cubicBezTo>
                <a:cubicBezTo>
                  <a:pt x="3393157" y="414617"/>
                  <a:pt x="3384397" y="411281"/>
                  <a:pt x="3375228" y="410135"/>
                </a:cubicBezTo>
                <a:cubicBezTo>
                  <a:pt x="3312271" y="402265"/>
                  <a:pt x="3338969" y="407793"/>
                  <a:pt x="3294546" y="396688"/>
                </a:cubicBezTo>
                <a:cubicBezTo>
                  <a:pt x="3277856" y="397972"/>
                  <a:pt x="3215996" y="395621"/>
                  <a:pt x="3186969" y="410135"/>
                </a:cubicBezTo>
                <a:cubicBezTo>
                  <a:pt x="3179742" y="413749"/>
                  <a:pt x="3173522" y="419100"/>
                  <a:pt x="3166799" y="423582"/>
                </a:cubicBezTo>
                <a:cubicBezTo>
                  <a:pt x="3162316" y="430306"/>
                  <a:pt x="3158524" y="437545"/>
                  <a:pt x="3153351" y="443753"/>
                </a:cubicBezTo>
                <a:cubicBezTo>
                  <a:pt x="3134762" y="466059"/>
                  <a:pt x="3132255" y="459052"/>
                  <a:pt x="3119734" y="484094"/>
                </a:cubicBezTo>
                <a:cubicBezTo>
                  <a:pt x="3091897" y="539767"/>
                  <a:pt x="3138101" y="466627"/>
                  <a:pt x="3099563" y="524435"/>
                </a:cubicBezTo>
                <a:cubicBezTo>
                  <a:pt x="3100429" y="536551"/>
                  <a:pt x="3102874" y="647062"/>
                  <a:pt x="3119734" y="672353"/>
                </a:cubicBezTo>
                <a:cubicBezTo>
                  <a:pt x="3128699" y="685800"/>
                  <a:pt x="3139400" y="698239"/>
                  <a:pt x="3146628" y="712694"/>
                </a:cubicBezTo>
                <a:cubicBezTo>
                  <a:pt x="3151110" y="721659"/>
                  <a:pt x="3154249" y="731432"/>
                  <a:pt x="3160075" y="739588"/>
                </a:cubicBezTo>
                <a:cubicBezTo>
                  <a:pt x="3165602" y="747325"/>
                  <a:pt x="3174058" y="752539"/>
                  <a:pt x="3180246" y="759758"/>
                </a:cubicBezTo>
                <a:cubicBezTo>
                  <a:pt x="3187539" y="768266"/>
                  <a:pt x="3192492" y="778729"/>
                  <a:pt x="3200416" y="786653"/>
                </a:cubicBezTo>
                <a:cubicBezTo>
                  <a:pt x="3206130" y="792367"/>
                  <a:pt x="3214122" y="795252"/>
                  <a:pt x="3220587" y="800100"/>
                </a:cubicBezTo>
                <a:cubicBezTo>
                  <a:pt x="3279933" y="844609"/>
                  <a:pt x="3226265" y="813072"/>
                  <a:pt x="3301269" y="847164"/>
                </a:cubicBezTo>
                <a:cubicBezTo>
                  <a:pt x="3349306" y="868998"/>
                  <a:pt x="3306397" y="853288"/>
                  <a:pt x="3361781" y="874058"/>
                </a:cubicBezTo>
                <a:cubicBezTo>
                  <a:pt x="3368417" y="876546"/>
                  <a:pt x="3374978" y="879514"/>
                  <a:pt x="3381951" y="880782"/>
                </a:cubicBezTo>
                <a:cubicBezTo>
                  <a:pt x="3399729" y="884015"/>
                  <a:pt x="3417810" y="885265"/>
                  <a:pt x="3435740" y="887506"/>
                </a:cubicBezTo>
                <a:cubicBezTo>
                  <a:pt x="3442463" y="889747"/>
                  <a:pt x="3448992" y="892692"/>
                  <a:pt x="3455910" y="894229"/>
                </a:cubicBezTo>
                <a:cubicBezTo>
                  <a:pt x="3469218" y="897186"/>
                  <a:pt x="3482838" y="898514"/>
                  <a:pt x="3496251" y="900953"/>
                </a:cubicBezTo>
                <a:cubicBezTo>
                  <a:pt x="3507495" y="902997"/>
                  <a:pt x="3518663" y="905435"/>
                  <a:pt x="3529869" y="907676"/>
                </a:cubicBezTo>
                <a:cubicBezTo>
                  <a:pt x="3559004" y="905435"/>
                  <a:pt x="3589016" y="908390"/>
                  <a:pt x="3617275" y="900953"/>
                </a:cubicBezTo>
                <a:cubicBezTo>
                  <a:pt x="3632904" y="896840"/>
                  <a:pt x="3657616" y="874058"/>
                  <a:pt x="3657616" y="874058"/>
                </a:cubicBezTo>
                <a:cubicBezTo>
                  <a:pt x="3693477" y="820268"/>
                  <a:pt x="3646408" y="885267"/>
                  <a:pt x="3691234" y="840441"/>
                </a:cubicBezTo>
                <a:cubicBezTo>
                  <a:pt x="3696948" y="834727"/>
                  <a:pt x="3699508" y="826478"/>
                  <a:pt x="3704681" y="820270"/>
                </a:cubicBezTo>
                <a:cubicBezTo>
                  <a:pt x="3710768" y="812966"/>
                  <a:pt x="3718128" y="806823"/>
                  <a:pt x="3724851" y="800100"/>
                </a:cubicBezTo>
                <a:cubicBezTo>
                  <a:pt x="3729334" y="782170"/>
                  <a:pt x="3740340" y="764679"/>
                  <a:pt x="3738299" y="746311"/>
                </a:cubicBezTo>
                <a:cubicBezTo>
                  <a:pt x="3736058" y="726141"/>
                  <a:pt x="3735555" y="705700"/>
                  <a:pt x="3731575" y="685800"/>
                </a:cubicBezTo>
                <a:cubicBezTo>
                  <a:pt x="3723621" y="646032"/>
                  <a:pt x="3713901" y="639117"/>
                  <a:pt x="3691234" y="605117"/>
                </a:cubicBezTo>
                <a:lnTo>
                  <a:pt x="3677787" y="584947"/>
                </a:lnTo>
                <a:cubicBezTo>
                  <a:pt x="3663571" y="563622"/>
                  <a:pt x="3654323" y="546892"/>
                  <a:pt x="3630722" y="531158"/>
                </a:cubicBezTo>
                <a:cubicBezTo>
                  <a:pt x="3617275" y="522193"/>
                  <a:pt x="3606060" y="508183"/>
                  <a:pt x="3590381" y="504264"/>
                </a:cubicBezTo>
                <a:lnTo>
                  <a:pt x="3563487" y="497541"/>
                </a:lnTo>
                <a:lnTo>
                  <a:pt x="3523146" y="470647"/>
                </a:lnTo>
                <a:cubicBezTo>
                  <a:pt x="3516422" y="466165"/>
                  <a:pt x="3510641" y="459755"/>
                  <a:pt x="3502975" y="457200"/>
                </a:cubicBezTo>
                <a:lnTo>
                  <a:pt x="3482804" y="450476"/>
                </a:lnTo>
                <a:cubicBezTo>
                  <a:pt x="3427926" y="409318"/>
                  <a:pt x="3468266" y="436262"/>
                  <a:pt x="3361781" y="389964"/>
                </a:cubicBezTo>
                <a:lnTo>
                  <a:pt x="3301269" y="363070"/>
                </a:lnTo>
                <a:cubicBezTo>
                  <a:pt x="3285632" y="356229"/>
                  <a:pt x="3269470" y="350533"/>
                  <a:pt x="3254204" y="342900"/>
                </a:cubicBezTo>
                <a:cubicBezTo>
                  <a:pt x="3245239" y="338418"/>
                  <a:pt x="3236492" y="333470"/>
                  <a:pt x="3227310" y="329453"/>
                </a:cubicBezTo>
                <a:cubicBezTo>
                  <a:pt x="3200618" y="317775"/>
                  <a:pt x="3170870" y="311996"/>
                  <a:pt x="3146628" y="295835"/>
                </a:cubicBezTo>
                <a:cubicBezTo>
                  <a:pt x="3122076" y="279467"/>
                  <a:pt x="3103178" y="265665"/>
                  <a:pt x="3072669" y="255494"/>
                </a:cubicBezTo>
                <a:cubicBezTo>
                  <a:pt x="3065946" y="253253"/>
                  <a:pt x="3058934" y="251740"/>
                  <a:pt x="3052499" y="248770"/>
                </a:cubicBezTo>
                <a:cubicBezTo>
                  <a:pt x="3029748" y="238270"/>
                  <a:pt x="3009834" y="220068"/>
                  <a:pt x="2985263" y="215153"/>
                </a:cubicBezTo>
                <a:lnTo>
                  <a:pt x="2951646" y="208429"/>
                </a:lnTo>
                <a:cubicBezTo>
                  <a:pt x="2938233" y="205990"/>
                  <a:pt x="2924634" y="204563"/>
                  <a:pt x="2911304" y="201706"/>
                </a:cubicBezTo>
                <a:cubicBezTo>
                  <a:pt x="2794025" y="176574"/>
                  <a:pt x="2912824" y="197475"/>
                  <a:pt x="2817175" y="181535"/>
                </a:cubicBezTo>
                <a:cubicBezTo>
                  <a:pt x="2778558" y="168662"/>
                  <a:pt x="2794773" y="172422"/>
                  <a:pt x="2729769" y="168088"/>
                </a:cubicBezTo>
                <a:cubicBezTo>
                  <a:pt x="2684989" y="165103"/>
                  <a:pt x="2640079" y="164349"/>
                  <a:pt x="2595299" y="161364"/>
                </a:cubicBezTo>
                <a:cubicBezTo>
                  <a:pt x="2572825" y="159866"/>
                  <a:pt x="2550574" y="155404"/>
                  <a:pt x="2528063" y="154641"/>
                </a:cubicBezTo>
                <a:cubicBezTo>
                  <a:pt x="2418286" y="150920"/>
                  <a:pt x="2308428" y="150158"/>
                  <a:pt x="2198610" y="147917"/>
                </a:cubicBezTo>
                <a:cubicBezTo>
                  <a:pt x="2169475" y="145676"/>
                  <a:pt x="2140265" y="144253"/>
                  <a:pt x="2111204" y="141194"/>
                </a:cubicBezTo>
                <a:cubicBezTo>
                  <a:pt x="2097646" y="139767"/>
                  <a:pt x="2084376" y="136272"/>
                  <a:pt x="2070863" y="134470"/>
                </a:cubicBezTo>
                <a:cubicBezTo>
                  <a:pt x="2050746" y="131788"/>
                  <a:pt x="2030522" y="129988"/>
                  <a:pt x="2010351" y="127747"/>
                </a:cubicBezTo>
                <a:cubicBezTo>
                  <a:pt x="1973852" y="115579"/>
                  <a:pt x="1995143" y="121212"/>
                  <a:pt x="1936393" y="114300"/>
                </a:cubicBezTo>
                <a:cubicBezTo>
                  <a:pt x="1872053" y="106731"/>
                  <a:pt x="1870751" y="107110"/>
                  <a:pt x="1801922" y="100853"/>
                </a:cubicBezTo>
                <a:cubicBezTo>
                  <a:pt x="1721055" y="84679"/>
                  <a:pt x="1806693" y="100159"/>
                  <a:pt x="1647281" y="87406"/>
                </a:cubicBezTo>
                <a:cubicBezTo>
                  <a:pt x="1631484" y="86142"/>
                  <a:pt x="1615999" y="82117"/>
                  <a:pt x="1600216" y="80682"/>
                </a:cubicBezTo>
                <a:cubicBezTo>
                  <a:pt x="1455735" y="67547"/>
                  <a:pt x="1426120" y="67271"/>
                  <a:pt x="1290934" y="60511"/>
                </a:cubicBezTo>
                <a:cubicBezTo>
                  <a:pt x="1264040" y="56029"/>
                  <a:pt x="1237318" y="50345"/>
                  <a:pt x="1210251" y="47064"/>
                </a:cubicBezTo>
                <a:cubicBezTo>
                  <a:pt x="1105658" y="34386"/>
                  <a:pt x="1056035" y="32851"/>
                  <a:pt x="954757" y="26894"/>
                </a:cubicBezTo>
                <a:cubicBezTo>
                  <a:pt x="884132" y="9236"/>
                  <a:pt x="971593" y="29374"/>
                  <a:pt x="820287" y="13447"/>
                </a:cubicBezTo>
                <a:cubicBezTo>
                  <a:pt x="813239" y="12705"/>
                  <a:pt x="807160" y="7506"/>
                  <a:pt x="800116" y="6723"/>
                </a:cubicBezTo>
                <a:cubicBezTo>
                  <a:pt x="766630" y="3002"/>
                  <a:pt x="732881" y="2241"/>
                  <a:pt x="699263" y="0"/>
                </a:cubicBezTo>
                <a:cubicBezTo>
                  <a:pt x="580998" y="3285"/>
                  <a:pt x="513623" y="-5903"/>
                  <a:pt x="416875" y="13447"/>
                </a:cubicBezTo>
                <a:cubicBezTo>
                  <a:pt x="407814" y="15259"/>
                  <a:pt x="398946" y="17929"/>
                  <a:pt x="389981" y="20170"/>
                </a:cubicBezTo>
                <a:cubicBezTo>
                  <a:pt x="366557" y="34225"/>
                  <a:pt x="349837" y="42688"/>
                  <a:pt x="329469" y="60511"/>
                </a:cubicBezTo>
                <a:cubicBezTo>
                  <a:pt x="319928" y="68860"/>
                  <a:pt x="310305" y="77357"/>
                  <a:pt x="302575" y="87406"/>
                </a:cubicBezTo>
                <a:cubicBezTo>
                  <a:pt x="287795" y="106621"/>
                  <a:pt x="276779" y="128524"/>
                  <a:pt x="262234" y="147917"/>
                </a:cubicBezTo>
                <a:cubicBezTo>
                  <a:pt x="254741" y="157908"/>
                  <a:pt x="235640" y="182338"/>
                  <a:pt x="228616" y="194982"/>
                </a:cubicBezTo>
                <a:cubicBezTo>
                  <a:pt x="221315" y="208124"/>
                  <a:pt x="216181" y="222431"/>
                  <a:pt x="208446" y="235323"/>
                </a:cubicBezTo>
                <a:cubicBezTo>
                  <a:pt x="195973" y="256111"/>
                  <a:pt x="181551" y="275664"/>
                  <a:pt x="168104" y="295835"/>
                </a:cubicBezTo>
                <a:cubicBezTo>
                  <a:pt x="168097" y="295846"/>
                  <a:pt x="141218" y="336165"/>
                  <a:pt x="141210" y="336176"/>
                </a:cubicBezTo>
                <a:cubicBezTo>
                  <a:pt x="134487" y="345141"/>
                  <a:pt x="127466" y="353890"/>
                  <a:pt x="121040" y="363070"/>
                </a:cubicBezTo>
                <a:cubicBezTo>
                  <a:pt x="111772" y="376310"/>
                  <a:pt x="103111" y="389964"/>
                  <a:pt x="94146" y="403411"/>
                </a:cubicBezTo>
                <a:cubicBezTo>
                  <a:pt x="89664" y="410135"/>
                  <a:pt x="86413" y="417868"/>
                  <a:pt x="80699" y="423582"/>
                </a:cubicBezTo>
                <a:lnTo>
                  <a:pt x="67251" y="437029"/>
                </a:lnTo>
                <a:cubicBezTo>
                  <a:pt x="47281" y="377112"/>
                  <a:pt x="79220" y="471623"/>
                  <a:pt x="47081" y="383241"/>
                </a:cubicBezTo>
                <a:cubicBezTo>
                  <a:pt x="42237" y="369920"/>
                  <a:pt x="38898" y="356061"/>
                  <a:pt x="33634" y="342900"/>
                </a:cubicBezTo>
                <a:cubicBezTo>
                  <a:pt x="16755" y="300702"/>
                  <a:pt x="23114" y="320991"/>
                  <a:pt x="13463" y="282388"/>
                </a:cubicBezTo>
                <a:cubicBezTo>
                  <a:pt x="10888" y="300413"/>
                  <a:pt x="-497" y="376620"/>
                  <a:pt x="16" y="389964"/>
                </a:cubicBezTo>
                <a:cubicBezTo>
                  <a:pt x="1490" y="428298"/>
                  <a:pt x="8981" y="466164"/>
                  <a:pt x="13463" y="504264"/>
                </a:cubicBezTo>
                <a:cubicBezTo>
                  <a:pt x="20187" y="499782"/>
                  <a:pt x="27058" y="495514"/>
                  <a:pt x="33634" y="490817"/>
                </a:cubicBezTo>
                <a:cubicBezTo>
                  <a:pt x="42753" y="484304"/>
                  <a:pt x="51204" y="476863"/>
                  <a:pt x="60528" y="470647"/>
                </a:cubicBezTo>
                <a:cubicBezTo>
                  <a:pt x="71402" y="463398"/>
                  <a:pt x="83064" y="457402"/>
                  <a:pt x="94146" y="450476"/>
                </a:cubicBezTo>
                <a:cubicBezTo>
                  <a:pt x="127772" y="429459"/>
                  <a:pt x="103210" y="441705"/>
                  <a:pt x="147934" y="416858"/>
                </a:cubicBezTo>
                <a:cubicBezTo>
                  <a:pt x="156695" y="411990"/>
                  <a:pt x="166234" y="408568"/>
                  <a:pt x="174828" y="403411"/>
                </a:cubicBezTo>
                <a:cubicBezTo>
                  <a:pt x="210640" y="381924"/>
                  <a:pt x="205146" y="386539"/>
                  <a:pt x="221893" y="369794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6B36FC6-65F7-934C-B405-5C2336CAD82F}"/>
              </a:ext>
            </a:extLst>
          </p:cNvPr>
          <p:cNvSpPr/>
          <p:nvPr/>
        </p:nvSpPr>
        <p:spPr>
          <a:xfrm>
            <a:off x="6219265" y="3590364"/>
            <a:ext cx="1801906" cy="1573306"/>
          </a:xfrm>
          <a:custGeom>
            <a:avLst/>
            <a:gdLst>
              <a:gd name="connsiteX0" fmla="*/ 719417 w 1801906"/>
              <a:gd name="connsiteY0" fmla="*/ 1472453 h 1573306"/>
              <a:gd name="connsiteX1" fmla="*/ 692523 w 1801906"/>
              <a:gd name="connsiteY1" fmla="*/ 1506071 h 1573306"/>
              <a:gd name="connsiteX2" fmla="*/ 625288 w 1801906"/>
              <a:gd name="connsiteY2" fmla="*/ 1532965 h 1573306"/>
              <a:gd name="connsiteX3" fmla="*/ 591670 w 1801906"/>
              <a:gd name="connsiteY3" fmla="*/ 1546412 h 1573306"/>
              <a:gd name="connsiteX4" fmla="*/ 551329 w 1801906"/>
              <a:gd name="connsiteY4" fmla="*/ 1553136 h 1573306"/>
              <a:gd name="connsiteX5" fmla="*/ 470647 w 1801906"/>
              <a:gd name="connsiteY5" fmla="*/ 1566583 h 1573306"/>
              <a:gd name="connsiteX6" fmla="*/ 369794 w 1801906"/>
              <a:gd name="connsiteY6" fmla="*/ 1573306 h 1573306"/>
              <a:gd name="connsiteX7" fmla="*/ 248770 w 1801906"/>
              <a:gd name="connsiteY7" fmla="*/ 1566583 h 1573306"/>
              <a:gd name="connsiteX8" fmla="*/ 221876 w 1801906"/>
              <a:gd name="connsiteY8" fmla="*/ 1553136 h 1573306"/>
              <a:gd name="connsiteX9" fmla="*/ 188259 w 1801906"/>
              <a:gd name="connsiteY9" fmla="*/ 1539689 h 1573306"/>
              <a:gd name="connsiteX10" fmla="*/ 161365 w 1801906"/>
              <a:gd name="connsiteY10" fmla="*/ 1532965 h 1573306"/>
              <a:gd name="connsiteX11" fmla="*/ 141194 w 1801906"/>
              <a:gd name="connsiteY11" fmla="*/ 1526242 h 1573306"/>
              <a:gd name="connsiteX12" fmla="*/ 127747 w 1801906"/>
              <a:gd name="connsiteY12" fmla="*/ 1512794 h 1573306"/>
              <a:gd name="connsiteX13" fmla="*/ 87406 w 1801906"/>
              <a:gd name="connsiteY13" fmla="*/ 1479177 h 1573306"/>
              <a:gd name="connsiteX14" fmla="*/ 73959 w 1801906"/>
              <a:gd name="connsiteY14" fmla="*/ 1459006 h 1573306"/>
              <a:gd name="connsiteX15" fmla="*/ 53788 w 1801906"/>
              <a:gd name="connsiteY15" fmla="*/ 1432112 h 1573306"/>
              <a:gd name="connsiteX16" fmla="*/ 33617 w 1801906"/>
              <a:gd name="connsiteY16" fmla="*/ 1411942 h 1573306"/>
              <a:gd name="connsiteX17" fmla="*/ 0 w 1801906"/>
              <a:gd name="connsiteY17" fmla="*/ 1324536 h 1573306"/>
              <a:gd name="connsiteX18" fmla="*/ 20170 w 1801906"/>
              <a:gd name="connsiteY18" fmla="*/ 1216959 h 1573306"/>
              <a:gd name="connsiteX19" fmla="*/ 33617 w 1801906"/>
              <a:gd name="connsiteY19" fmla="*/ 1190065 h 1573306"/>
              <a:gd name="connsiteX20" fmla="*/ 121023 w 1801906"/>
              <a:gd name="connsiteY20" fmla="*/ 1109383 h 1573306"/>
              <a:gd name="connsiteX21" fmla="*/ 181535 w 1801906"/>
              <a:gd name="connsiteY21" fmla="*/ 1069042 h 1573306"/>
              <a:gd name="connsiteX22" fmla="*/ 201706 w 1801906"/>
              <a:gd name="connsiteY22" fmla="*/ 1062318 h 1573306"/>
              <a:gd name="connsiteX23" fmla="*/ 228600 w 1801906"/>
              <a:gd name="connsiteY23" fmla="*/ 1048871 h 1573306"/>
              <a:gd name="connsiteX24" fmla="*/ 309282 w 1801906"/>
              <a:gd name="connsiteY24" fmla="*/ 1035424 h 1573306"/>
              <a:gd name="connsiteX25" fmla="*/ 450476 w 1801906"/>
              <a:gd name="connsiteY25" fmla="*/ 1035424 h 1573306"/>
              <a:gd name="connsiteX26" fmla="*/ 470647 w 1801906"/>
              <a:gd name="connsiteY26" fmla="*/ 1042147 h 1573306"/>
              <a:gd name="connsiteX27" fmla="*/ 504265 w 1801906"/>
              <a:gd name="connsiteY27" fmla="*/ 1048871 h 1573306"/>
              <a:gd name="connsiteX28" fmla="*/ 544606 w 1801906"/>
              <a:gd name="connsiteY28" fmla="*/ 1069042 h 1573306"/>
              <a:gd name="connsiteX29" fmla="*/ 578223 w 1801906"/>
              <a:gd name="connsiteY29" fmla="*/ 1089212 h 1573306"/>
              <a:gd name="connsiteX30" fmla="*/ 645459 w 1801906"/>
              <a:gd name="connsiteY30" fmla="*/ 1143000 h 1573306"/>
              <a:gd name="connsiteX31" fmla="*/ 679076 w 1801906"/>
              <a:gd name="connsiteY31" fmla="*/ 1169894 h 1573306"/>
              <a:gd name="connsiteX32" fmla="*/ 699247 w 1801906"/>
              <a:gd name="connsiteY32" fmla="*/ 1196789 h 1573306"/>
              <a:gd name="connsiteX33" fmla="*/ 732865 w 1801906"/>
              <a:gd name="connsiteY33" fmla="*/ 1230406 h 1573306"/>
              <a:gd name="connsiteX34" fmla="*/ 766482 w 1801906"/>
              <a:gd name="connsiteY34" fmla="*/ 1290918 h 1573306"/>
              <a:gd name="connsiteX35" fmla="*/ 773206 w 1801906"/>
              <a:gd name="connsiteY35" fmla="*/ 1317812 h 1573306"/>
              <a:gd name="connsiteX36" fmla="*/ 759759 w 1801906"/>
              <a:gd name="connsiteY36" fmla="*/ 1411942 h 1573306"/>
              <a:gd name="connsiteX37" fmla="*/ 699247 w 1801906"/>
              <a:gd name="connsiteY37" fmla="*/ 1485900 h 1573306"/>
              <a:gd name="connsiteX38" fmla="*/ 665629 w 1801906"/>
              <a:gd name="connsiteY38" fmla="*/ 1512794 h 1573306"/>
              <a:gd name="connsiteX39" fmla="*/ 652182 w 1801906"/>
              <a:gd name="connsiteY39" fmla="*/ 1485900 h 1573306"/>
              <a:gd name="connsiteX40" fmla="*/ 665629 w 1801906"/>
              <a:gd name="connsiteY40" fmla="*/ 1337983 h 1573306"/>
              <a:gd name="connsiteX41" fmla="*/ 679076 w 1801906"/>
              <a:gd name="connsiteY41" fmla="*/ 1311089 h 1573306"/>
              <a:gd name="connsiteX42" fmla="*/ 692523 w 1801906"/>
              <a:gd name="connsiteY42" fmla="*/ 1290918 h 1573306"/>
              <a:gd name="connsiteX43" fmla="*/ 712694 w 1801906"/>
              <a:gd name="connsiteY43" fmla="*/ 1250577 h 1573306"/>
              <a:gd name="connsiteX44" fmla="*/ 739588 w 1801906"/>
              <a:gd name="connsiteY44" fmla="*/ 1183342 h 1573306"/>
              <a:gd name="connsiteX45" fmla="*/ 753035 w 1801906"/>
              <a:gd name="connsiteY45" fmla="*/ 1136277 h 1573306"/>
              <a:gd name="connsiteX46" fmla="*/ 766482 w 1801906"/>
              <a:gd name="connsiteY46" fmla="*/ 1102659 h 1573306"/>
              <a:gd name="connsiteX47" fmla="*/ 773206 w 1801906"/>
              <a:gd name="connsiteY47" fmla="*/ 1069042 h 1573306"/>
              <a:gd name="connsiteX48" fmla="*/ 786653 w 1801906"/>
              <a:gd name="connsiteY48" fmla="*/ 1028700 h 1573306"/>
              <a:gd name="connsiteX49" fmla="*/ 793376 w 1801906"/>
              <a:gd name="connsiteY49" fmla="*/ 988359 h 1573306"/>
              <a:gd name="connsiteX50" fmla="*/ 826994 w 1801906"/>
              <a:gd name="connsiteY50" fmla="*/ 900953 h 1573306"/>
              <a:gd name="connsiteX51" fmla="*/ 833717 w 1801906"/>
              <a:gd name="connsiteY51" fmla="*/ 880783 h 1573306"/>
              <a:gd name="connsiteX52" fmla="*/ 880782 w 1801906"/>
              <a:gd name="connsiteY52" fmla="*/ 773206 h 1573306"/>
              <a:gd name="connsiteX53" fmla="*/ 887506 w 1801906"/>
              <a:gd name="connsiteY53" fmla="*/ 746312 h 1573306"/>
              <a:gd name="connsiteX54" fmla="*/ 921123 w 1801906"/>
              <a:gd name="connsiteY54" fmla="*/ 658906 h 1573306"/>
              <a:gd name="connsiteX55" fmla="*/ 941294 w 1801906"/>
              <a:gd name="connsiteY55" fmla="*/ 625289 h 1573306"/>
              <a:gd name="connsiteX56" fmla="*/ 954741 w 1801906"/>
              <a:gd name="connsiteY56" fmla="*/ 584947 h 1573306"/>
              <a:gd name="connsiteX57" fmla="*/ 968188 w 1801906"/>
              <a:gd name="connsiteY57" fmla="*/ 564777 h 1573306"/>
              <a:gd name="connsiteX58" fmla="*/ 988359 w 1801906"/>
              <a:gd name="connsiteY58" fmla="*/ 517712 h 1573306"/>
              <a:gd name="connsiteX59" fmla="*/ 1008529 w 1801906"/>
              <a:gd name="connsiteY59" fmla="*/ 497542 h 1573306"/>
              <a:gd name="connsiteX60" fmla="*/ 1055594 w 1801906"/>
              <a:gd name="connsiteY60" fmla="*/ 423583 h 1573306"/>
              <a:gd name="connsiteX61" fmla="*/ 1075765 w 1801906"/>
              <a:gd name="connsiteY61" fmla="*/ 403412 h 1573306"/>
              <a:gd name="connsiteX62" fmla="*/ 1095935 w 1801906"/>
              <a:gd name="connsiteY62" fmla="*/ 376518 h 1573306"/>
              <a:gd name="connsiteX63" fmla="*/ 1109382 w 1801906"/>
              <a:gd name="connsiteY63" fmla="*/ 356347 h 1573306"/>
              <a:gd name="connsiteX64" fmla="*/ 1129553 w 1801906"/>
              <a:gd name="connsiteY64" fmla="*/ 342900 h 1573306"/>
              <a:gd name="connsiteX65" fmla="*/ 1176617 w 1801906"/>
              <a:gd name="connsiteY65" fmla="*/ 282389 h 1573306"/>
              <a:gd name="connsiteX66" fmla="*/ 1264023 w 1801906"/>
              <a:gd name="connsiteY66" fmla="*/ 201706 h 1573306"/>
              <a:gd name="connsiteX67" fmla="*/ 1290917 w 1801906"/>
              <a:gd name="connsiteY67" fmla="*/ 174812 h 1573306"/>
              <a:gd name="connsiteX68" fmla="*/ 1311088 w 1801906"/>
              <a:gd name="connsiteY68" fmla="*/ 154642 h 1573306"/>
              <a:gd name="connsiteX69" fmla="*/ 1331259 w 1801906"/>
              <a:gd name="connsiteY69" fmla="*/ 141194 h 1573306"/>
              <a:gd name="connsiteX70" fmla="*/ 1351429 w 1801906"/>
              <a:gd name="connsiteY70" fmla="*/ 121024 h 1573306"/>
              <a:gd name="connsiteX71" fmla="*/ 1479176 w 1801906"/>
              <a:gd name="connsiteY71" fmla="*/ 60512 h 1573306"/>
              <a:gd name="connsiteX72" fmla="*/ 1519517 w 1801906"/>
              <a:gd name="connsiteY72" fmla="*/ 47065 h 1573306"/>
              <a:gd name="connsiteX73" fmla="*/ 1559859 w 1801906"/>
              <a:gd name="connsiteY73" fmla="*/ 40342 h 1573306"/>
              <a:gd name="connsiteX74" fmla="*/ 1593476 w 1801906"/>
              <a:gd name="connsiteY74" fmla="*/ 33618 h 1573306"/>
              <a:gd name="connsiteX75" fmla="*/ 1613647 w 1801906"/>
              <a:gd name="connsiteY75" fmla="*/ 26894 h 1573306"/>
              <a:gd name="connsiteX76" fmla="*/ 1801906 w 1801906"/>
              <a:gd name="connsiteY76" fmla="*/ 20171 h 1573306"/>
              <a:gd name="connsiteX77" fmla="*/ 1775012 w 1801906"/>
              <a:gd name="connsiteY77" fmla="*/ 13447 h 1573306"/>
              <a:gd name="connsiteX78" fmla="*/ 1714500 w 1801906"/>
              <a:gd name="connsiteY78" fmla="*/ 0 h 1573306"/>
              <a:gd name="connsiteX79" fmla="*/ 1734670 w 1801906"/>
              <a:gd name="connsiteY79" fmla="*/ 20171 h 1573306"/>
              <a:gd name="connsiteX80" fmla="*/ 1761565 w 1801906"/>
              <a:gd name="connsiteY80" fmla="*/ 26894 h 1573306"/>
              <a:gd name="connsiteX81" fmla="*/ 1781735 w 1801906"/>
              <a:gd name="connsiteY81" fmla="*/ 33618 h 1573306"/>
              <a:gd name="connsiteX82" fmla="*/ 1748117 w 1801906"/>
              <a:gd name="connsiteY82" fmla="*/ 60512 h 1573306"/>
              <a:gd name="connsiteX83" fmla="*/ 1707776 w 1801906"/>
              <a:gd name="connsiteY83" fmla="*/ 87406 h 1573306"/>
              <a:gd name="connsiteX84" fmla="*/ 1687606 w 1801906"/>
              <a:gd name="connsiteY84" fmla="*/ 100853 h 1573306"/>
              <a:gd name="connsiteX85" fmla="*/ 1653988 w 1801906"/>
              <a:gd name="connsiteY85" fmla="*/ 121024 h 157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801906" h="1573306">
                <a:moveTo>
                  <a:pt x="719417" y="1472453"/>
                </a:moveTo>
                <a:cubicBezTo>
                  <a:pt x="710452" y="1483659"/>
                  <a:pt x="703323" y="1496621"/>
                  <a:pt x="692523" y="1506071"/>
                </a:cubicBezTo>
                <a:cubicBezTo>
                  <a:pt x="679882" y="1517132"/>
                  <a:pt x="637051" y="1528687"/>
                  <a:pt x="625288" y="1532965"/>
                </a:cubicBezTo>
                <a:cubicBezTo>
                  <a:pt x="613945" y="1537090"/>
                  <a:pt x="603314" y="1543236"/>
                  <a:pt x="591670" y="1546412"/>
                </a:cubicBezTo>
                <a:cubicBezTo>
                  <a:pt x="578518" y="1549999"/>
                  <a:pt x="564742" y="1550697"/>
                  <a:pt x="551329" y="1553136"/>
                </a:cubicBezTo>
                <a:cubicBezTo>
                  <a:pt x="516407" y="1559486"/>
                  <a:pt x="509284" y="1563071"/>
                  <a:pt x="470647" y="1566583"/>
                </a:cubicBezTo>
                <a:cubicBezTo>
                  <a:pt x="437093" y="1569633"/>
                  <a:pt x="403412" y="1571065"/>
                  <a:pt x="369794" y="1573306"/>
                </a:cubicBezTo>
                <a:cubicBezTo>
                  <a:pt x="329453" y="1571065"/>
                  <a:pt x="288803" y="1572042"/>
                  <a:pt x="248770" y="1566583"/>
                </a:cubicBezTo>
                <a:cubicBezTo>
                  <a:pt x="238839" y="1565229"/>
                  <a:pt x="231035" y="1557207"/>
                  <a:pt x="221876" y="1553136"/>
                </a:cubicBezTo>
                <a:cubicBezTo>
                  <a:pt x="210847" y="1548234"/>
                  <a:pt x="199709" y="1543506"/>
                  <a:pt x="188259" y="1539689"/>
                </a:cubicBezTo>
                <a:cubicBezTo>
                  <a:pt x="179493" y="1536767"/>
                  <a:pt x="170250" y="1535504"/>
                  <a:pt x="161365" y="1532965"/>
                </a:cubicBezTo>
                <a:cubicBezTo>
                  <a:pt x="154550" y="1531018"/>
                  <a:pt x="147918" y="1528483"/>
                  <a:pt x="141194" y="1526242"/>
                </a:cubicBezTo>
                <a:cubicBezTo>
                  <a:pt x="136712" y="1521759"/>
                  <a:pt x="132697" y="1516754"/>
                  <a:pt x="127747" y="1512794"/>
                </a:cubicBezTo>
                <a:cubicBezTo>
                  <a:pt x="101301" y="1491637"/>
                  <a:pt x="111364" y="1507927"/>
                  <a:pt x="87406" y="1479177"/>
                </a:cubicBezTo>
                <a:cubicBezTo>
                  <a:pt x="82233" y="1472969"/>
                  <a:pt x="78656" y="1465582"/>
                  <a:pt x="73959" y="1459006"/>
                </a:cubicBezTo>
                <a:cubicBezTo>
                  <a:pt x="67446" y="1449887"/>
                  <a:pt x="61081" y="1440620"/>
                  <a:pt x="53788" y="1432112"/>
                </a:cubicBezTo>
                <a:cubicBezTo>
                  <a:pt x="47600" y="1424893"/>
                  <a:pt x="40341" y="1418665"/>
                  <a:pt x="33617" y="1411942"/>
                </a:cubicBezTo>
                <a:cubicBezTo>
                  <a:pt x="4091" y="1338126"/>
                  <a:pt x="14356" y="1367606"/>
                  <a:pt x="0" y="1324536"/>
                </a:cubicBezTo>
                <a:cubicBezTo>
                  <a:pt x="3844" y="1299549"/>
                  <a:pt x="6694" y="1248404"/>
                  <a:pt x="20170" y="1216959"/>
                </a:cubicBezTo>
                <a:cubicBezTo>
                  <a:pt x="24118" y="1207747"/>
                  <a:pt x="27143" y="1197716"/>
                  <a:pt x="33617" y="1190065"/>
                </a:cubicBezTo>
                <a:cubicBezTo>
                  <a:pt x="61721" y="1156851"/>
                  <a:pt x="87152" y="1132832"/>
                  <a:pt x="121023" y="1109383"/>
                </a:cubicBezTo>
                <a:cubicBezTo>
                  <a:pt x="140955" y="1095584"/>
                  <a:pt x="158537" y="1076708"/>
                  <a:pt x="181535" y="1069042"/>
                </a:cubicBezTo>
                <a:cubicBezTo>
                  <a:pt x="188259" y="1066801"/>
                  <a:pt x="195192" y="1065110"/>
                  <a:pt x="201706" y="1062318"/>
                </a:cubicBezTo>
                <a:cubicBezTo>
                  <a:pt x="210918" y="1058370"/>
                  <a:pt x="219215" y="1052390"/>
                  <a:pt x="228600" y="1048871"/>
                </a:cubicBezTo>
                <a:cubicBezTo>
                  <a:pt x="250815" y="1040540"/>
                  <a:pt x="289750" y="1037865"/>
                  <a:pt x="309282" y="1035424"/>
                </a:cubicBezTo>
                <a:cubicBezTo>
                  <a:pt x="369684" y="1020322"/>
                  <a:pt x="341481" y="1024525"/>
                  <a:pt x="450476" y="1035424"/>
                </a:cubicBezTo>
                <a:cubicBezTo>
                  <a:pt x="457528" y="1036129"/>
                  <a:pt x="463771" y="1040428"/>
                  <a:pt x="470647" y="1042147"/>
                </a:cubicBezTo>
                <a:cubicBezTo>
                  <a:pt x="481734" y="1044919"/>
                  <a:pt x="493059" y="1046630"/>
                  <a:pt x="504265" y="1048871"/>
                </a:cubicBezTo>
                <a:cubicBezTo>
                  <a:pt x="562063" y="1087404"/>
                  <a:pt x="488938" y="1041208"/>
                  <a:pt x="544606" y="1069042"/>
                </a:cubicBezTo>
                <a:cubicBezTo>
                  <a:pt x="556294" y="1074886"/>
                  <a:pt x="567198" y="1082196"/>
                  <a:pt x="578223" y="1089212"/>
                </a:cubicBezTo>
                <a:cubicBezTo>
                  <a:pt x="644500" y="1131388"/>
                  <a:pt x="595067" y="1098207"/>
                  <a:pt x="645459" y="1143000"/>
                </a:cubicBezTo>
                <a:cubicBezTo>
                  <a:pt x="656185" y="1152534"/>
                  <a:pt x="668929" y="1159747"/>
                  <a:pt x="679076" y="1169894"/>
                </a:cubicBezTo>
                <a:cubicBezTo>
                  <a:pt x="687000" y="1177818"/>
                  <a:pt x="691802" y="1188413"/>
                  <a:pt x="699247" y="1196789"/>
                </a:cubicBezTo>
                <a:cubicBezTo>
                  <a:pt x="709776" y="1208633"/>
                  <a:pt x="722965" y="1218031"/>
                  <a:pt x="732865" y="1230406"/>
                </a:cubicBezTo>
                <a:cubicBezTo>
                  <a:pt x="738905" y="1237956"/>
                  <a:pt x="761983" y="1278920"/>
                  <a:pt x="766482" y="1290918"/>
                </a:cubicBezTo>
                <a:cubicBezTo>
                  <a:pt x="769727" y="1299570"/>
                  <a:pt x="770965" y="1308847"/>
                  <a:pt x="773206" y="1317812"/>
                </a:cubicBezTo>
                <a:cubicBezTo>
                  <a:pt x="773052" y="1319043"/>
                  <a:pt x="763219" y="1403637"/>
                  <a:pt x="759759" y="1411942"/>
                </a:cubicBezTo>
                <a:cubicBezTo>
                  <a:pt x="734237" y="1473197"/>
                  <a:pt x="734328" y="1433277"/>
                  <a:pt x="699247" y="1485900"/>
                </a:cubicBezTo>
                <a:cubicBezTo>
                  <a:pt x="681869" y="1511968"/>
                  <a:pt x="693466" y="1503516"/>
                  <a:pt x="665629" y="1512794"/>
                </a:cubicBezTo>
                <a:cubicBezTo>
                  <a:pt x="661147" y="1503829"/>
                  <a:pt x="652617" y="1495913"/>
                  <a:pt x="652182" y="1485900"/>
                </a:cubicBezTo>
                <a:cubicBezTo>
                  <a:pt x="650714" y="1452128"/>
                  <a:pt x="646846" y="1381811"/>
                  <a:pt x="665629" y="1337983"/>
                </a:cubicBezTo>
                <a:cubicBezTo>
                  <a:pt x="669577" y="1328771"/>
                  <a:pt x="674103" y="1319791"/>
                  <a:pt x="679076" y="1311089"/>
                </a:cubicBezTo>
                <a:cubicBezTo>
                  <a:pt x="683085" y="1304073"/>
                  <a:pt x="688909" y="1298146"/>
                  <a:pt x="692523" y="1290918"/>
                </a:cubicBezTo>
                <a:cubicBezTo>
                  <a:pt x="720357" y="1235250"/>
                  <a:pt x="674161" y="1308375"/>
                  <a:pt x="712694" y="1250577"/>
                </a:cubicBezTo>
                <a:cubicBezTo>
                  <a:pt x="743299" y="1158761"/>
                  <a:pt x="709911" y="1252589"/>
                  <a:pt x="739588" y="1183342"/>
                </a:cubicBezTo>
                <a:cubicBezTo>
                  <a:pt x="749304" y="1160672"/>
                  <a:pt x="744502" y="1161875"/>
                  <a:pt x="753035" y="1136277"/>
                </a:cubicBezTo>
                <a:cubicBezTo>
                  <a:pt x="756852" y="1124827"/>
                  <a:pt x="763014" y="1114219"/>
                  <a:pt x="766482" y="1102659"/>
                </a:cubicBezTo>
                <a:cubicBezTo>
                  <a:pt x="769766" y="1091713"/>
                  <a:pt x="770199" y="1080067"/>
                  <a:pt x="773206" y="1069042"/>
                </a:cubicBezTo>
                <a:cubicBezTo>
                  <a:pt x="776936" y="1055367"/>
                  <a:pt x="782171" y="1042147"/>
                  <a:pt x="786653" y="1028700"/>
                </a:cubicBezTo>
                <a:cubicBezTo>
                  <a:pt x="788894" y="1015253"/>
                  <a:pt x="790070" y="1001584"/>
                  <a:pt x="793376" y="988359"/>
                </a:cubicBezTo>
                <a:cubicBezTo>
                  <a:pt x="802034" y="953727"/>
                  <a:pt x="813506" y="934673"/>
                  <a:pt x="826994" y="900953"/>
                </a:cubicBezTo>
                <a:cubicBezTo>
                  <a:pt x="829626" y="894373"/>
                  <a:pt x="830967" y="887315"/>
                  <a:pt x="833717" y="880783"/>
                </a:cubicBezTo>
                <a:cubicBezTo>
                  <a:pt x="848906" y="844710"/>
                  <a:pt x="871288" y="811178"/>
                  <a:pt x="880782" y="773206"/>
                </a:cubicBezTo>
                <a:cubicBezTo>
                  <a:pt x="883023" y="764241"/>
                  <a:pt x="884851" y="755163"/>
                  <a:pt x="887506" y="746312"/>
                </a:cubicBezTo>
                <a:cubicBezTo>
                  <a:pt x="896292" y="717027"/>
                  <a:pt x="907482" y="686188"/>
                  <a:pt x="921123" y="658906"/>
                </a:cubicBezTo>
                <a:cubicBezTo>
                  <a:pt x="926967" y="647218"/>
                  <a:pt x="935886" y="637186"/>
                  <a:pt x="941294" y="625289"/>
                </a:cubicBezTo>
                <a:cubicBezTo>
                  <a:pt x="947160" y="612385"/>
                  <a:pt x="946878" y="596741"/>
                  <a:pt x="954741" y="584947"/>
                </a:cubicBezTo>
                <a:cubicBezTo>
                  <a:pt x="959223" y="578224"/>
                  <a:pt x="964574" y="572004"/>
                  <a:pt x="968188" y="564777"/>
                </a:cubicBezTo>
                <a:cubicBezTo>
                  <a:pt x="975821" y="549511"/>
                  <a:pt x="979577" y="532348"/>
                  <a:pt x="988359" y="517712"/>
                </a:cubicBezTo>
                <a:cubicBezTo>
                  <a:pt x="993251" y="509559"/>
                  <a:pt x="1003002" y="505279"/>
                  <a:pt x="1008529" y="497542"/>
                </a:cubicBezTo>
                <a:cubicBezTo>
                  <a:pt x="1025514" y="473764"/>
                  <a:pt x="1034931" y="444246"/>
                  <a:pt x="1055594" y="423583"/>
                </a:cubicBezTo>
                <a:cubicBezTo>
                  <a:pt x="1062318" y="416859"/>
                  <a:pt x="1069577" y="410632"/>
                  <a:pt x="1075765" y="403412"/>
                </a:cubicBezTo>
                <a:cubicBezTo>
                  <a:pt x="1083058" y="394904"/>
                  <a:pt x="1089422" y="385637"/>
                  <a:pt x="1095935" y="376518"/>
                </a:cubicBezTo>
                <a:cubicBezTo>
                  <a:pt x="1100632" y="369942"/>
                  <a:pt x="1103668" y="362061"/>
                  <a:pt x="1109382" y="356347"/>
                </a:cubicBezTo>
                <a:cubicBezTo>
                  <a:pt x="1115096" y="350633"/>
                  <a:pt x="1122829" y="347382"/>
                  <a:pt x="1129553" y="342900"/>
                </a:cubicBezTo>
                <a:cubicBezTo>
                  <a:pt x="1145241" y="322730"/>
                  <a:pt x="1156175" y="297721"/>
                  <a:pt x="1176617" y="282389"/>
                </a:cubicBezTo>
                <a:cubicBezTo>
                  <a:pt x="1226333" y="245102"/>
                  <a:pt x="1195587" y="270143"/>
                  <a:pt x="1264023" y="201706"/>
                </a:cubicBezTo>
                <a:lnTo>
                  <a:pt x="1290917" y="174812"/>
                </a:lnTo>
                <a:cubicBezTo>
                  <a:pt x="1297641" y="168089"/>
                  <a:pt x="1303177" y="159917"/>
                  <a:pt x="1311088" y="154642"/>
                </a:cubicBezTo>
                <a:cubicBezTo>
                  <a:pt x="1317812" y="150159"/>
                  <a:pt x="1325051" y="146367"/>
                  <a:pt x="1331259" y="141194"/>
                </a:cubicBezTo>
                <a:cubicBezTo>
                  <a:pt x="1338563" y="135107"/>
                  <a:pt x="1343234" y="125845"/>
                  <a:pt x="1351429" y="121024"/>
                </a:cubicBezTo>
                <a:cubicBezTo>
                  <a:pt x="1383982" y="101875"/>
                  <a:pt x="1437887" y="75526"/>
                  <a:pt x="1479176" y="60512"/>
                </a:cubicBezTo>
                <a:cubicBezTo>
                  <a:pt x="1492497" y="55668"/>
                  <a:pt x="1505766" y="50503"/>
                  <a:pt x="1519517" y="47065"/>
                </a:cubicBezTo>
                <a:cubicBezTo>
                  <a:pt x="1532743" y="43759"/>
                  <a:pt x="1546446" y="42781"/>
                  <a:pt x="1559859" y="40342"/>
                </a:cubicBezTo>
                <a:cubicBezTo>
                  <a:pt x="1571102" y="38298"/>
                  <a:pt x="1582390" y="36390"/>
                  <a:pt x="1593476" y="33618"/>
                </a:cubicBezTo>
                <a:cubicBezTo>
                  <a:pt x="1600352" y="31899"/>
                  <a:pt x="1606574" y="27350"/>
                  <a:pt x="1613647" y="26894"/>
                </a:cubicBezTo>
                <a:cubicBezTo>
                  <a:pt x="1676310" y="22851"/>
                  <a:pt x="1739153" y="22412"/>
                  <a:pt x="1801906" y="20171"/>
                </a:cubicBezTo>
                <a:cubicBezTo>
                  <a:pt x="1792941" y="17930"/>
                  <a:pt x="1784033" y="15452"/>
                  <a:pt x="1775012" y="13447"/>
                </a:cubicBezTo>
                <a:cubicBezTo>
                  <a:pt x="1698190" y="-3624"/>
                  <a:pt x="1780089" y="16398"/>
                  <a:pt x="1714500" y="0"/>
                </a:cubicBezTo>
                <a:cubicBezTo>
                  <a:pt x="1721223" y="6724"/>
                  <a:pt x="1726414" y="15454"/>
                  <a:pt x="1734670" y="20171"/>
                </a:cubicBezTo>
                <a:cubicBezTo>
                  <a:pt x="1742693" y="24756"/>
                  <a:pt x="1752680" y="24355"/>
                  <a:pt x="1761565" y="26894"/>
                </a:cubicBezTo>
                <a:cubicBezTo>
                  <a:pt x="1768379" y="28841"/>
                  <a:pt x="1775012" y="31377"/>
                  <a:pt x="1781735" y="33618"/>
                </a:cubicBezTo>
                <a:cubicBezTo>
                  <a:pt x="1756888" y="70889"/>
                  <a:pt x="1782504" y="41408"/>
                  <a:pt x="1748117" y="60512"/>
                </a:cubicBezTo>
                <a:cubicBezTo>
                  <a:pt x="1733989" y="68360"/>
                  <a:pt x="1721223" y="78441"/>
                  <a:pt x="1707776" y="87406"/>
                </a:cubicBezTo>
                <a:cubicBezTo>
                  <a:pt x="1701053" y="91888"/>
                  <a:pt x="1695272" y="98298"/>
                  <a:pt x="1687606" y="100853"/>
                </a:cubicBezTo>
                <a:cubicBezTo>
                  <a:pt x="1661421" y="109582"/>
                  <a:pt x="1672447" y="102565"/>
                  <a:pt x="1653988" y="1210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29A7D-0D8C-4248-B950-E70882C4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12" y="2231901"/>
            <a:ext cx="3883688" cy="688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2319F-DE74-6C49-955C-0419B2C3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36" y="5445858"/>
            <a:ext cx="3221764" cy="5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04-73A1-6F4F-BBB4-86F1E74A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properties of convolution and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75E2E-797F-5E47-B3E1-73219DB6A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2820639"/>
            <a:ext cx="6369424" cy="148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0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4965-95D4-B943-98EE-21395B67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B27B4-1BFF-4F47-BBCC-321AAAF3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04" y="2308034"/>
            <a:ext cx="7720853" cy="2780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72FEEC-94C4-AF4B-B3D3-92E326896D73}"/>
              </a:ext>
            </a:extLst>
          </p:cNvPr>
          <p:cNvSpPr txBox="1"/>
          <p:nvPr/>
        </p:nvSpPr>
        <p:spPr>
          <a:xfrm>
            <a:off x="457199" y="589192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F5FA3-9717-E743-A63A-FD950488A144}"/>
              </a:ext>
            </a:extLst>
          </p:cNvPr>
          <p:cNvSpPr txBox="1"/>
          <p:nvPr/>
        </p:nvSpPr>
        <p:spPr>
          <a:xfrm>
            <a:off x="457199" y="5183527"/>
            <a:ext cx="171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size: </a:t>
            </a:r>
            <a:r>
              <a:rPr lang="en-US" dirty="0" err="1"/>
              <a:t>MxN</a:t>
            </a:r>
            <a:endParaRPr lang="en-US" dirty="0"/>
          </a:p>
          <a:p>
            <a:r>
              <a:rPr lang="en-US" dirty="0"/>
              <a:t>Kernel size: </a:t>
            </a:r>
            <a:r>
              <a:rPr lang="en-US" dirty="0" err="1"/>
              <a:t>mxn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77568F-C61A-6E43-9C7A-770E0EEBC9A9}"/>
              </a:ext>
            </a:extLst>
          </p:cNvPr>
          <p:cNvSpPr/>
          <p:nvPr/>
        </p:nvSpPr>
        <p:spPr>
          <a:xfrm>
            <a:off x="2719618" y="5829858"/>
            <a:ext cx="2443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 + m – 1) x (N +n –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C0F1B1-D866-CB43-9E81-868271AB99A4}"/>
              </a:ext>
            </a:extLst>
          </p:cNvPr>
          <p:cNvSpPr/>
          <p:nvPr/>
        </p:nvSpPr>
        <p:spPr>
          <a:xfrm>
            <a:off x="6096000" y="582369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 x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53194-3F57-FC4D-9920-D6F7EE785A9A}"/>
              </a:ext>
            </a:extLst>
          </p:cNvPr>
          <p:cNvSpPr txBox="1"/>
          <p:nvPr/>
        </p:nvSpPr>
        <p:spPr>
          <a:xfrm>
            <a:off x="8155641" y="5823692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(M-m+1) x (N – n + 1)</a:t>
            </a:r>
          </a:p>
        </p:txBody>
      </p:sp>
    </p:spTree>
    <p:extLst>
      <p:ext uri="{BB962C8B-B14F-4D97-AF65-F5344CB8AC3E}">
        <p14:creationId xmlns:p14="http://schemas.microsoft.com/office/powerpoint/2010/main" val="398079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160F-E995-DD41-BBDC-ABFBAFD0BFF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Pad a constant value (black)</a:t>
            </a:r>
          </a:p>
          <a:p>
            <a:r>
              <a:rPr lang="en-US" dirty="0"/>
              <a:t>Wrap around (circulate the image)</a:t>
            </a:r>
          </a:p>
          <a:p>
            <a:r>
              <a:rPr lang="en-US" dirty="0"/>
              <a:t>Copy edge (replicate the edges’ pixels)</a:t>
            </a:r>
          </a:p>
          <a:p>
            <a:r>
              <a:rPr lang="en-US" dirty="0"/>
              <a:t>Reflect across edges (symmetric)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E58DD-7933-414B-84FB-036DDCE3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around the borders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98DBF-213B-5E48-B6F2-0379585AA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" t="196" r="-1"/>
          <a:stretch/>
        </p:blipFill>
        <p:spPr>
          <a:xfrm>
            <a:off x="3838014" y="4141726"/>
            <a:ext cx="2419642" cy="2420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606E9-564E-2F45-A9FE-5683CB6C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13" y="4141725"/>
            <a:ext cx="2416982" cy="2420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1A074-12F2-EE48-A626-F232E1348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953" y="4141728"/>
            <a:ext cx="2416982" cy="242043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A22F3-6B68-3B49-8D91-72D863C7D3CE}"/>
              </a:ext>
            </a:extLst>
          </p:cNvPr>
          <p:cNvGrpSpPr/>
          <p:nvPr/>
        </p:nvGrpSpPr>
        <p:grpSpPr>
          <a:xfrm>
            <a:off x="905434" y="4141727"/>
            <a:ext cx="2419642" cy="2420435"/>
            <a:chOff x="2835087" y="1936410"/>
            <a:chExt cx="2419642" cy="24204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808557-0E42-6D4F-8817-FA52CED3A660}"/>
                </a:ext>
              </a:extLst>
            </p:cNvPr>
            <p:cNvSpPr/>
            <p:nvPr/>
          </p:nvSpPr>
          <p:spPr>
            <a:xfrm>
              <a:off x="2835087" y="1936410"/>
              <a:ext cx="2419642" cy="24204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DE90A6-56F1-B74A-8772-08996382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80" t="5184" r="4863" b="4159"/>
            <a:stretch/>
          </p:blipFill>
          <p:spPr>
            <a:xfrm>
              <a:off x="2951629" y="2048717"/>
              <a:ext cx="2198595" cy="2198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60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F723-43A6-954F-816A-6D8C51D4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week 3: Histogram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66064-562C-4E42-9CBE-3E43FD6DD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1" t="23194" r="4906" b="12222"/>
          <a:stretch/>
        </p:blipFill>
        <p:spPr>
          <a:xfrm>
            <a:off x="1095935" y="2501153"/>
            <a:ext cx="3771900" cy="1317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4F1A52-AB28-B94E-88CC-47FC9087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387" y="3147141"/>
            <a:ext cx="1639359" cy="561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1A9DE8-7444-4F4B-BBC7-4F72EEB467A4}"/>
                  </a:ext>
                </a:extLst>
              </p:cNvPr>
              <p:cNvSpPr/>
              <p:nvPr/>
            </p:nvSpPr>
            <p:spPr>
              <a:xfrm>
                <a:off x="963706" y="4056547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An image with L-level intensities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vi-V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intensity level k   (k = 0, 1, 2, ... , L-1)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vi-VN" dirty="0"/>
                  <a:t> </a:t>
                </a:r>
                <a:r>
                  <a:rPr lang="en-US" dirty="0"/>
                  <a:t>: number of pixels with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1A9DE8-7444-4F4B-BBC7-4F72EEB46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06" y="4056547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l="-624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795C64D-A4CA-944A-B6BB-A29F5BD47413}"/>
              </a:ext>
            </a:extLst>
          </p:cNvPr>
          <p:cNvSpPr/>
          <p:nvPr/>
        </p:nvSpPr>
        <p:spPr>
          <a:xfrm>
            <a:off x="5493123" y="2679376"/>
            <a:ext cx="255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Unnormalized histogram: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E8D03-EDCC-F740-B5FA-4696F846A9A2}"/>
              </a:ext>
            </a:extLst>
          </p:cNvPr>
          <p:cNvSpPr txBox="1"/>
          <p:nvPr/>
        </p:nvSpPr>
        <p:spPr>
          <a:xfrm>
            <a:off x="5493123" y="4571128"/>
            <a:ext cx="231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histogram: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5ED79-12A9-E245-A83D-BA16997E2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305" y="4923420"/>
            <a:ext cx="2845174" cy="9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43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BCAD-B121-BC4D-AFB0-11F46C6B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D50A9-567C-5F41-B6F1-7AA44869F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 (black) padding: values outside the boundary are set to zero</a:t>
            </a:r>
          </a:p>
          <a:p>
            <a:r>
              <a:rPr lang="en-US" dirty="0"/>
              <a:t>Mirror (or symmetric): values outside are obtained by mirror-reflecting the image across its border</a:t>
            </a:r>
          </a:p>
          <a:p>
            <a:r>
              <a:rPr lang="en-US" dirty="0"/>
              <a:t>Replicate padding: values outside are set equal to the nearest image border value</a:t>
            </a:r>
          </a:p>
        </p:txBody>
      </p:sp>
    </p:spTree>
    <p:extLst>
      <p:ext uri="{BB962C8B-B14F-4D97-AF65-F5344CB8AC3E}">
        <p14:creationId xmlns:p14="http://schemas.microsoft.com/office/powerpoint/2010/main" val="235336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F8C00B-DCAE-A340-BBB0-9895A1AE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 kernels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7B08C-B981-AC4C-A433-CA41FA399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54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5619-C0E3-574F-8261-5195447D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87C76-BCE6-1C48-BFD7-4CEAF54DF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mathematical properties</a:t>
            </a:r>
          </a:p>
          <a:p>
            <a:pPr lvl="1"/>
            <a:r>
              <a:rPr lang="en-US" dirty="0"/>
              <a:t>E.g.: A filter that computes the average of pixels in a neighborhood blurs an image</a:t>
            </a:r>
          </a:p>
          <a:p>
            <a:pPr lvl="1"/>
            <a:r>
              <a:rPr lang="en-US" dirty="0"/>
              <a:t>E.g.: A filter that computes the local derivative of an image sharpens the image</a:t>
            </a:r>
          </a:p>
          <a:p>
            <a:r>
              <a:rPr lang="en-US" dirty="0"/>
              <a:t>Based on sampling a 2D spatial function whose shape has a desired property</a:t>
            </a:r>
          </a:p>
          <a:p>
            <a:pPr lvl="1"/>
            <a:r>
              <a:rPr lang="en-US" dirty="0"/>
              <a:t>E.g.: Samples from a Gaussian function to construct a weighted-average filter</a:t>
            </a:r>
          </a:p>
          <a:p>
            <a:r>
              <a:rPr lang="en-US" dirty="0"/>
              <a:t>Based on a specified frequency response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98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73A9-B6C4-1B49-A048-AF40AD9B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FB22-A427-9F46-AFAE-DF06F068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reduce sharp transitions in intensity</a:t>
            </a:r>
          </a:p>
          <a:p>
            <a:pPr lvl="1"/>
            <a:r>
              <a:rPr lang="en-US" dirty="0"/>
              <a:t>Reduce irrelevant detail in an image (e.g., noise)</a:t>
            </a:r>
          </a:p>
          <a:p>
            <a:pPr lvl="1"/>
            <a:r>
              <a:rPr lang="en-US" dirty="0"/>
              <a:t>Smooth the false contours that result from using an insufficient number of intensity levels in an image</a:t>
            </a:r>
          </a:p>
          <a:p>
            <a:r>
              <a:rPr lang="en-US" dirty="0"/>
              <a:t>Filter kernels:</a:t>
            </a:r>
          </a:p>
          <a:p>
            <a:pPr lvl="1"/>
            <a:r>
              <a:rPr lang="en-US" dirty="0"/>
              <a:t>Box filter</a:t>
            </a:r>
          </a:p>
          <a:p>
            <a:pPr lvl="1"/>
            <a:r>
              <a:rPr lang="en-US" dirty="0"/>
              <a:t>Lowpass Gaussian filter</a:t>
            </a:r>
          </a:p>
          <a:p>
            <a:pPr lvl="1"/>
            <a:r>
              <a:rPr lang="en-US" dirty="0"/>
              <a:t>Order-statistic (nonlinear) filter</a:t>
            </a:r>
          </a:p>
        </p:txBody>
      </p:sp>
    </p:spTree>
    <p:extLst>
      <p:ext uri="{BB962C8B-B14F-4D97-AF65-F5344CB8AC3E}">
        <p14:creationId xmlns:p14="http://schemas.microsoft.com/office/powerpoint/2010/main" val="555441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FAA7-2204-0E4C-9BB6-2BCF2F71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filter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3C59C-A43A-834B-B185-454B299D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77" y="2069735"/>
            <a:ext cx="2132106" cy="1021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25F3A-3911-0047-B122-F38F2A11FF5F}"/>
              </a:ext>
            </a:extLst>
          </p:cNvPr>
          <p:cNvSpPr txBox="1"/>
          <p:nvPr/>
        </p:nvSpPr>
        <p:spPr>
          <a:xfrm>
            <a:off x="2017059" y="1700403"/>
            <a:ext cx="151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An array of 1’s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2694015-873E-1A46-8EF9-CF2D4E370771}"/>
              </a:ext>
            </a:extLst>
          </p:cNvPr>
          <p:cNvSpPr/>
          <p:nvPr/>
        </p:nvSpPr>
        <p:spPr>
          <a:xfrm>
            <a:off x="1741394" y="2608729"/>
            <a:ext cx="309282" cy="289112"/>
          </a:xfrm>
          <a:custGeom>
            <a:avLst/>
            <a:gdLst>
              <a:gd name="connsiteX0" fmla="*/ 242047 w 309282"/>
              <a:gd name="connsiteY0" fmla="*/ 6724 h 289112"/>
              <a:gd name="connsiteX1" fmla="*/ 208430 w 309282"/>
              <a:gd name="connsiteY1" fmla="*/ 0 h 289112"/>
              <a:gd name="connsiteX2" fmla="*/ 188259 w 309282"/>
              <a:gd name="connsiteY2" fmla="*/ 6724 h 289112"/>
              <a:gd name="connsiteX3" fmla="*/ 141194 w 309282"/>
              <a:gd name="connsiteY3" fmla="*/ 13447 h 289112"/>
              <a:gd name="connsiteX4" fmla="*/ 40341 w 309282"/>
              <a:gd name="connsiteY4" fmla="*/ 40342 h 289112"/>
              <a:gd name="connsiteX5" fmla="*/ 20171 w 309282"/>
              <a:gd name="connsiteY5" fmla="*/ 53789 h 289112"/>
              <a:gd name="connsiteX6" fmla="*/ 6724 w 309282"/>
              <a:gd name="connsiteY6" fmla="*/ 94130 h 289112"/>
              <a:gd name="connsiteX7" fmla="*/ 0 w 309282"/>
              <a:gd name="connsiteY7" fmla="*/ 114300 h 289112"/>
              <a:gd name="connsiteX8" fmla="*/ 13447 w 309282"/>
              <a:gd name="connsiteY8" fmla="*/ 228600 h 289112"/>
              <a:gd name="connsiteX9" fmla="*/ 20171 w 309282"/>
              <a:gd name="connsiteY9" fmla="*/ 248771 h 289112"/>
              <a:gd name="connsiteX10" fmla="*/ 40341 w 309282"/>
              <a:gd name="connsiteY10" fmla="*/ 268942 h 289112"/>
              <a:gd name="connsiteX11" fmla="*/ 60512 w 309282"/>
              <a:gd name="connsiteY11" fmla="*/ 282389 h 289112"/>
              <a:gd name="connsiteX12" fmla="*/ 107577 w 309282"/>
              <a:gd name="connsiteY12" fmla="*/ 289112 h 289112"/>
              <a:gd name="connsiteX13" fmla="*/ 255494 w 309282"/>
              <a:gd name="connsiteY13" fmla="*/ 275665 h 289112"/>
              <a:gd name="connsiteX14" fmla="*/ 275665 w 309282"/>
              <a:gd name="connsiteY14" fmla="*/ 268942 h 289112"/>
              <a:gd name="connsiteX15" fmla="*/ 295835 w 309282"/>
              <a:gd name="connsiteY15" fmla="*/ 248771 h 289112"/>
              <a:gd name="connsiteX16" fmla="*/ 309282 w 309282"/>
              <a:gd name="connsiteY16" fmla="*/ 194983 h 289112"/>
              <a:gd name="connsiteX17" fmla="*/ 302559 w 309282"/>
              <a:gd name="connsiteY17" fmla="*/ 121024 h 289112"/>
              <a:gd name="connsiteX18" fmla="*/ 282388 w 309282"/>
              <a:gd name="connsiteY18" fmla="*/ 80683 h 289112"/>
              <a:gd name="connsiteX19" fmla="*/ 262218 w 309282"/>
              <a:gd name="connsiteY19" fmla="*/ 67236 h 289112"/>
              <a:gd name="connsiteX20" fmla="*/ 235324 w 309282"/>
              <a:gd name="connsiteY20" fmla="*/ 40342 h 289112"/>
              <a:gd name="connsiteX21" fmla="*/ 215153 w 309282"/>
              <a:gd name="connsiteY21" fmla="*/ 33618 h 289112"/>
              <a:gd name="connsiteX22" fmla="*/ 194982 w 309282"/>
              <a:gd name="connsiteY22" fmla="*/ 20171 h 289112"/>
              <a:gd name="connsiteX23" fmla="*/ 141194 w 309282"/>
              <a:gd name="connsiteY23" fmla="*/ 26895 h 28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9282" h="289112">
                <a:moveTo>
                  <a:pt x="242047" y="6724"/>
                </a:moveTo>
                <a:cubicBezTo>
                  <a:pt x="230841" y="4483"/>
                  <a:pt x="219858" y="0"/>
                  <a:pt x="208430" y="0"/>
                </a:cubicBezTo>
                <a:cubicBezTo>
                  <a:pt x="201343" y="0"/>
                  <a:pt x="195209" y="5334"/>
                  <a:pt x="188259" y="6724"/>
                </a:cubicBezTo>
                <a:cubicBezTo>
                  <a:pt x="172719" y="9832"/>
                  <a:pt x="156857" y="11037"/>
                  <a:pt x="141194" y="13447"/>
                </a:cubicBezTo>
                <a:cubicBezTo>
                  <a:pt x="112024" y="17935"/>
                  <a:pt x="63654" y="24800"/>
                  <a:pt x="40341" y="40342"/>
                </a:cubicBezTo>
                <a:lnTo>
                  <a:pt x="20171" y="53789"/>
                </a:lnTo>
                <a:lnTo>
                  <a:pt x="6724" y="94130"/>
                </a:lnTo>
                <a:lnTo>
                  <a:pt x="0" y="114300"/>
                </a:lnTo>
                <a:cubicBezTo>
                  <a:pt x="5133" y="181023"/>
                  <a:pt x="365" y="182811"/>
                  <a:pt x="13447" y="228600"/>
                </a:cubicBezTo>
                <a:cubicBezTo>
                  <a:pt x="15394" y="235415"/>
                  <a:pt x="16240" y="242874"/>
                  <a:pt x="20171" y="248771"/>
                </a:cubicBezTo>
                <a:cubicBezTo>
                  <a:pt x="25445" y="256683"/>
                  <a:pt x="33036" y="262855"/>
                  <a:pt x="40341" y="268942"/>
                </a:cubicBezTo>
                <a:cubicBezTo>
                  <a:pt x="46549" y="274115"/>
                  <a:pt x="52772" y="280067"/>
                  <a:pt x="60512" y="282389"/>
                </a:cubicBezTo>
                <a:cubicBezTo>
                  <a:pt x="75691" y="286943"/>
                  <a:pt x="91889" y="286871"/>
                  <a:pt x="107577" y="289112"/>
                </a:cubicBezTo>
                <a:cubicBezTo>
                  <a:pt x="171255" y="285367"/>
                  <a:pt x="203025" y="288782"/>
                  <a:pt x="255494" y="275665"/>
                </a:cubicBezTo>
                <a:cubicBezTo>
                  <a:pt x="262370" y="273946"/>
                  <a:pt x="268941" y="271183"/>
                  <a:pt x="275665" y="268942"/>
                </a:cubicBezTo>
                <a:cubicBezTo>
                  <a:pt x="282388" y="262218"/>
                  <a:pt x="291900" y="257427"/>
                  <a:pt x="295835" y="248771"/>
                </a:cubicBezTo>
                <a:cubicBezTo>
                  <a:pt x="303482" y="231946"/>
                  <a:pt x="309282" y="194983"/>
                  <a:pt x="309282" y="194983"/>
                </a:cubicBezTo>
                <a:cubicBezTo>
                  <a:pt x="307041" y="170330"/>
                  <a:pt x="306060" y="145530"/>
                  <a:pt x="302559" y="121024"/>
                </a:cubicBezTo>
                <a:cubicBezTo>
                  <a:pt x="300736" y="108265"/>
                  <a:pt x="291265" y="89560"/>
                  <a:pt x="282388" y="80683"/>
                </a:cubicBezTo>
                <a:cubicBezTo>
                  <a:pt x="276674" y="74969"/>
                  <a:pt x="268353" y="72495"/>
                  <a:pt x="262218" y="67236"/>
                </a:cubicBezTo>
                <a:cubicBezTo>
                  <a:pt x="252592" y="58985"/>
                  <a:pt x="245640" y="47711"/>
                  <a:pt x="235324" y="40342"/>
                </a:cubicBezTo>
                <a:cubicBezTo>
                  <a:pt x="229557" y="36223"/>
                  <a:pt x="221492" y="36788"/>
                  <a:pt x="215153" y="33618"/>
                </a:cubicBezTo>
                <a:cubicBezTo>
                  <a:pt x="207925" y="30004"/>
                  <a:pt x="201706" y="24653"/>
                  <a:pt x="194982" y="20171"/>
                </a:cubicBezTo>
                <a:cubicBezTo>
                  <a:pt x="145699" y="27212"/>
                  <a:pt x="163765" y="26895"/>
                  <a:pt x="141194" y="2689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3DA30E-230E-1E49-8771-761893D116F2}"/>
              </a:ext>
            </a:extLst>
          </p:cNvPr>
          <p:cNvSpPr txBox="1"/>
          <p:nvPr/>
        </p:nvSpPr>
        <p:spPr>
          <a:xfrm>
            <a:off x="1405218" y="3173506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Normalizing constant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11B02D-FEC0-7346-8994-5D7E333110DD}"/>
              </a:ext>
            </a:extLst>
          </p:cNvPr>
          <p:cNvGrpSpPr/>
          <p:nvPr/>
        </p:nvGrpSpPr>
        <p:grpSpPr>
          <a:xfrm>
            <a:off x="6360461" y="1022701"/>
            <a:ext cx="4249268" cy="4138004"/>
            <a:chOff x="1479176" y="658906"/>
            <a:chExt cx="3516405" cy="36307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BAE6BE-59B4-BC46-B611-473ABE9D5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4" t="9609" r="64643" b="37450"/>
            <a:stretch/>
          </p:blipFill>
          <p:spPr>
            <a:xfrm>
              <a:off x="1479176" y="658906"/>
              <a:ext cx="3193676" cy="363070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07CFD3-6CF4-FE41-96E3-34E1AB98136E}"/>
                </a:ext>
              </a:extLst>
            </p:cNvPr>
            <p:cNvSpPr/>
            <p:nvPr/>
          </p:nvSpPr>
          <p:spPr>
            <a:xfrm>
              <a:off x="4424081" y="3630243"/>
              <a:ext cx="571500" cy="497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6E0DFC-252D-6C49-AF51-A7BAB8514E81}"/>
              </a:ext>
            </a:extLst>
          </p:cNvPr>
          <p:cNvSpPr txBox="1"/>
          <p:nvPr/>
        </p:nvSpPr>
        <p:spPr>
          <a:xfrm>
            <a:off x="365029" y="4783871"/>
            <a:ext cx="603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 filters tend to favor blurring along perpendicular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04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FAA7-2204-0E4C-9BB6-2BCF2F71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filter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66E9F-200A-0948-BC5B-9583858B8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9" t="6811" r="16480" b="49215"/>
          <a:stretch/>
        </p:blipFill>
        <p:spPr>
          <a:xfrm>
            <a:off x="5432610" y="1132634"/>
            <a:ext cx="5022478" cy="5051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3E4D6-609D-DB46-8A2F-41F67A86FF61}"/>
              </a:ext>
            </a:extLst>
          </p:cNvPr>
          <p:cNvSpPr txBox="1"/>
          <p:nvPr/>
        </p:nvSpPr>
        <p:spPr>
          <a:xfrm>
            <a:off x="8256495" y="847163"/>
            <a:ext cx="163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size: 3x3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D5AD5-B763-2044-BB60-124E3680B623}"/>
              </a:ext>
            </a:extLst>
          </p:cNvPr>
          <p:cNvSpPr txBox="1"/>
          <p:nvPr/>
        </p:nvSpPr>
        <p:spPr>
          <a:xfrm>
            <a:off x="5652248" y="6141480"/>
            <a:ext cx="186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size: 11x11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3824C-D616-5C42-95D9-5DF6180A18B3}"/>
              </a:ext>
            </a:extLst>
          </p:cNvPr>
          <p:cNvSpPr txBox="1"/>
          <p:nvPr/>
        </p:nvSpPr>
        <p:spPr>
          <a:xfrm>
            <a:off x="8104735" y="6162608"/>
            <a:ext cx="186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size: 21x21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F9579-69B7-144D-AE4F-71DEFC020D79}"/>
              </a:ext>
            </a:extLst>
          </p:cNvPr>
          <p:cNvSpPr txBox="1"/>
          <p:nvPr/>
        </p:nvSpPr>
        <p:spPr>
          <a:xfrm>
            <a:off x="5334746" y="847163"/>
            <a:ext cx="276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 (1024x1024)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F3709-F68C-754E-AD3B-EAA54437A779}"/>
              </a:ext>
            </a:extLst>
          </p:cNvPr>
          <p:cNvSpPr txBox="1"/>
          <p:nvPr/>
        </p:nvSpPr>
        <p:spPr>
          <a:xfrm>
            <a:off x="2316630" y="6488668"/>
            <a:ext cx="26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Fig. 3.33, Gonzalez</a:t>
            </a:r>
          </a:p>
        </p:txBody>
      </p:sp>
    </p:spTree>
    <p:extLst>
      <p:ext uri="{BB962C8B-B14F-4D97-AF65-F5344CB8AC3E}">
        <p14:creationId xmlns:p14="http://schemas.microsoft.com/office/powerpoint/2010/main" val="917944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CE38-0D62-024B-9088-0894A317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 kernels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C7AB2-5937-1841-915F-3EDF04DBFAF3}"/>
              </a:ext>
            </a:extLst>
          </p:cNvPr>
          <p:cNvSpPr txBox="1"/>
          <p:nvPr/>
        </p:nvSpPr>
        <p:spPr>
          <a:xfrm>
            <a:off x="726141" y="1690688"/>
            <a:ext cx="754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images with a high level of detail, with strong geometrical components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4C0B8-6D0B-F244-9296-E9DCDF89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33" y="2365360"/>
            <a:ext cx="3502779" cy="826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336BA-CEE5-4542-A5F4-19578C7EA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17" t="9314" r="33787" b="37157"/>
          <a:stretch/>
        </p:blipFill>
        <p:spPr>
          <a:xfrm>
            <a:off x="6958853" y="2460812"/>
            <a:ext cx="3012141" cy="3671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191C4-EBE9-8A4A-936F-A85BD750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191" y="3297231"/>
            <a:ext cx="3882462" cy="34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2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F545-E539-3E44-826A-2951FD4C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77575-BABB-A549-ABAF-8104057B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982"/>
            <a:ext cx="10060640" cy="3409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810386-1A5E-CE42-9AC8-043F924F7DB5}"/>
              </a:ext>
            </a:extLst>
          </p:cNvPr>
          <p:cNvSpPr txBox="1"/>
          <p:nvPr/>
        </p:nvSpPr>
        <p:spPr>
          <a:xfrm>
            <a:off x="1008529" y="5022891"/>
            <a:ext cx="264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 image, 1024x1024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38A07-2D6B-4A49-B218-4F52A3B5392A}"/>
              </a:ext>
            </a:extLst>
          </p:cNvPr>
          <p:cNvSpPr txBox="1"/>
          <p:nvPr/>
        </p:nvSpPr>
        <p:spPr>
          <a:xfrm>
            <a:off x="4403912" y="5022891"/>
            <a:ext cx="254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filter size 21x21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D316-45C5-F041-9C8D-BC78642D797E}"/>
              </a:ext>
            </a:extLst>
          </p:cNvPr>
          <p:cNvSpPr txBox="1"/>
          <p:nvPr/>
        </p:nvSpPr>
        <p:spPr>
          <a:xfrm>
            <a:off x="7783606" y="5022891"/>
            <a:ext cx="254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filter size 43x43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D1B6F-2986-7441-B76D-5CE5A22E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759" y="5392223"/>
            <a:ext cx="834528" cy="25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0B8C3B-AC8A-8D41-8450-D789AFFF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265" y="5331316"/>
            <a:ext cx="717922" cy="318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0A2ADB-D17F-1A42-85AB-036EAAA353CA}"/>
              </a:ext>
            </a:extLst>
          </p:cNvPr>
          <p:cNvSpPr txBox="1"/>
          <p:nvPr/>
        </p:nvSpPr>
        <p:spPr>
          <a:xfrm>
            <a:off x="4383741" y="6407524"/>
            <a:ext cx="26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Fig. 3.36. Gonzalez</a:t>
            </a:r>
          </a:p>
        </p:txBody>
      </p:sp>
    </p:spTree>
    <p:extLst>
      <p:ext uri="{BB962C8B-B14F-4D97-AF65-F5344CB8AC3E}">
        <p14:creationId xmlns:p14="http://schemas.microsoft.com/office/powerpoint/2010/main" val="1389246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78F5-545D-A34A-8D0E-86FBD1CD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vs Gaussian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8F9BA-6723-3E47-8CA3-D15EB808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395" y="1606921"/>
            <a:ext cx="3062742" cy="3065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76147-4EA7-4142-92D6-ADF0FEC4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473" y="1606922"/>
            <a:ext cx="3078717" cy="3065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A9DF2-FA92-D846-B499-23DCA74D6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4" y="1606921"/>
            <a:ext cx="3062755" cy="3065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AFF47-9D4F-4047-AE2D-4DD211E00940}"/>
              </a:ext>
            </a:extLst>
          </p:cNvPr>
          <p:cNvSpPr txBox="1"/>
          <p:nvPr/>
        </p:nvSpPr>
        <p:spPr>
          <a:xfrm>
            <a:off x="679076" y="4719917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EE657-23AB-624E-9454-6D2AAEC38ED2}"/>
              </a:ext>
            </a:extLst>
          </p:cNvPr>
          <p:cNvSpPr txBox="1"/>
          <p:nvPr/>
        </p:nvSpPr>
        <p:spPr>
          <a:xfrm>
            <a:off x="4679576" y="4719917"/>
            <a:ext cx="183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 kernel, 21x21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C75F3-4680-0547-BE5D-5C8A6BBB84DE}"/>
              </a:ext>
            </a:extLst>
          </p:cNvPr>
          <p:cNvSpPr txBox="1"/>
          <p:nvPr/>
        </p:nvSpPr>
        <p:spPr>
          <a:xfrm>
            <a:off x="8610600" y="4719917"/>
            <a:ext cx="234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kernel, 21x21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67DE2-611F-9A42-B42F-4B18EB8159E1}"/>
              </a:ext>
            </a:extLst>
          </p:cNvPr>
          <p:cNvSpPr txBox="1"/>
          <p:nvPr/>
        </p:nvSpPr>
        <p:spPr>
          <a:xfrm>
            <a:off x="8337176" y="5419165"/>
            <a:ext cx="255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Significantly less blurring</a:t>
            </a:r>
          </a:p>
        </p:txBody>
      </p:sp>
    </p:spTree>
    <p:extLst>
      <p:ext uri="{BB962C8B-B14F-4D97-AF65-F5344CB8AC3E}">
        <p14:creationId xmlns:p14="http://schemas.microsoft.com/office/powerpoint/2010/main" val="353274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E81B-BE21-2B47-A70A-16F02429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Gaussian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5B2DF-1D5A-4B45-A955-2754490F1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1" y="1690688"/>
            <a:ext cx="9536206" cy="402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180A8-72D9-FC42-8AD6-4749A9C9058A}"/>
              </a:ext>
            </a:extLst>
          </p:cNvPr>
          <p:cNvSpPr txBox="1"/>
          <p:nvPr/>
        </p:nvSpPr>
        <p:spPr>
          <a:xfrm>
            <a:off x="1243853" y="2178423"/>
            <a:ext cx="873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We get essentially the same result as if we had used an arbitrarily large Gaussian kernels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AEE68-F4C1-894A-8C01-F703351C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53" y="2693096"/>
            <a:ext cx="9421906" cy="376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A060-30E9-C24D-86B6-E3B8E57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week 3:</a:t>
            </a:r>
            <a:br>
              <a:rPr lang="en-US" dirty="0"/>
            </a:br>
            <a:r>
              <a:rPr lang="en-US" dirty="0"/>
              <a:t>Histogram and image appearance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B4281-A466-C345-ACD2-EFE6F7E6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34" y="1968190"/>
            <a:ext cx="5934075" cy="48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2C1D-289F-644F-B082-77C2EB3A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Shading correction using Gaussian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055CC-D316-DB4C-97C5-E2525B98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65" y="3016225"/>
            <a:ext cx="9529482" cy="321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559040-FBE7-5D47-AFF8-928C93B68401}"/>
              </a:ext>
            </a:extLst>
          </p:cNvPr>
          <p:cNvSpPr txBox="1"/>
          <p:nvPr/>
        </p:nvSpPr>
        <p:spPr>
          <a:xfrm>
            <a:off x="1015253" y="2245659"/>
            <a:ext cx="317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2048x2048 checkerboard image</a:t>
            </a:r>
          </a:p>
          <a:p>
            <a:r>
              <a:rPr lang="en-US" dirty="0"/>
              <a:t>Inner square size: 128x128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3A045-87EC-7545-BD42-EC2D88A161E1}"/>
              </a:ext>
            </a:extLst>
          </p:cNvPr>
          <p:cNvSpPr txBox="1"/>
          <p:nvPr/>
        </p:nvSpPr>
        <p:spPr>
          <a:xfrm>
            <a:off x="4189840" y="1430126"/>
            <a:ext cx="3074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kernel</a:t>
            </a:r>
          </a:p>
          <a:p>
            <a:r>
              <a:rPr lang="en-US" dirty="0"/>
              <a:t>Size: 512x512 (=4x square size)</a:t>
            </a:r>
          </a:p>
          <a:p>
            <a:r>
              <a:rPr lang="en-US" dirty="0"/>
              <a:t>K=1,                 (=1x square size)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62F38-AFF8-3D47-A6E0-98F78678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35" y="2024552"/>
            <a:ext cx="791881" cy="260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6566D4-4281-144A-8DA1-2C5BF6F1E973}"/>
              </a:ext>
            </a:extLst>
          </p:cNvPr>
          <p:cNvSpPr txBox="1"/>
          <p:nvPr/>
        </p:nvSpPr>
        <p:spPr>
          <a:xfrm>
            <a:off x="4259875" y="2438057"/>
            <a:ext cx="293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Blur-out the squares</a:t>
            </a:r>
          </a:p>
          <a:p>
            <a:r>
              <a:rPr lang="en-US" dirty="0">
                <a:solidFill>
                  <a:srgbClr val="0070C0"/>
                </a:solidFill>
              </a:rPr>
              <a:t>to obtain the shading pattern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509F3DD-4CD8-5142-9DA4-E0353033CC88}"/>
              </a:ext>
            </a:extLst>
          </p:cNvPr>
          <p:cNvSpPr/>
          <p:nvPr/>
        </p:nvSpPr>
        <p:spPr>
          <a:xfrm>
            <a:off x="5264524" y="2285233"/>
            <a:ext cx="208429" cy="152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76105-E898-D24A-ADBE-0887EE127A55}"/>
              </a:ext>
            </a:extLst>
          </p:cNvPr>
          <p:cNvSpPr txBox="1"/>
          <p:nvPr/>
        </p:nvSpPr>
        <p:spPr>
          <a:xfrm>
            <a:off x="7315200" y="2576556"/>
            <a:ext cx="347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Dividing original to shading pattern</a:t>
            </a:r>
          </a:p>
        </p:txBody>
      </p:sp>
    </p:spTree>
    <p:extLst>
      <p:ext uri="{BB962C8B-B14F-4D97-AF65-F5344CB8AC3E}">
        <p14:creationId xmlns:p14="http://schemas.microsoft.com/office/powerpoint/2010/main" val="1029067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A874-131A-A64A-9216-7206E283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Order-statistic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0E66-EE9B-BC46-AF99-20D1A7FF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Nonlinear spatial filter</a:t>
            </a:r>
          </a:p>
          <a:p>
            <a:r>
              <a:rPr lang="en-US" dirty="0"/>
              <a:t>Based on ordering (ranking) the pixels contained in the region encompassed by the filter</a:t>
            </a:r>
          </a:p>
          <a:p>
            <a:r>
              <a:rPr lang="en-US" dirty="0"/>
              <a:t>Smoothing by replacing the value of the center pixel with the value determined by the ranking result</a:t>
            </a:r>
          </a:p>
          <a:p>
            <a:r>
              <a:rPr lang="en-US" dirty="0"/>
              <a:t>Best-known filter:</a:t>
            </a:r>
          </a:p>
          <a:p>
            <a:pPr lvl="1"/>
            <a:r>
              <a:rPr lang="en-US" dirty="0"/>
              <a:t>Median filter</a:t>
            </a:r>
          </a:p>
          <a:p>
            <a:r>
              <a:rPr lang="en-US" dirty="0"/>
              <a:t>Others:</a:t>
            </a:r>
          </a:p>
          <a:p>
            <a:pPr lvl="1"/>
            <a:r>
              <a:rPr lang="en-US" dirty="0"/>
              <a:t>Max filter</a:t>
            </a:r>
          </a:p>
          <a:p>
            <a:pPr lvl="1"/>
            <a:r>
              <a:rPr lang="en-US" dirty="0"/>
              <a:t>Min filter</a:t>
            </a:r>
          </a:p>
        </p:txBody>
      </p:sp>
    </p:spTree>
    <p:extLst>
      <p:ext uri="{BB962C8B-B14F-4D97-AF65-F5344CB8AC3E}">
        <p14:creationId xmlns:p14="http://schemas.microsoft.com/office/powerpoint/2010/main" val="4091039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2D58-E231-6645-822E-049A2C63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C1DDA-2CA5-564C-813B-A8CD8C117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Replaces the value of the center pixel by the median of the intensity values in the neighborhood of that pixel</a:t>
            </a:r>
          </a:p>
          <a:p>
            <a:r>
              <a:rPr lang="en-US" dirty="0"/>
              <a:t>Excellent noise reduction:</a:t>
            </a:r>
          </a:p>
          <a:p>
            <a:pPr lvl="1"/>
            <a:r>
              <a:rPr lang="en-US" dirty="0"/>
              <a:t>Random noise</a:t>
            </a:r>
          </a:p>
          <a:p>
            <a:pPr lvl="1"/>
            <a:r>
              <a:rPr lang="en-US" dirty="0"/>
              <a:t>Impulse noise (salt-and-pepper noise)</a:t>
            </a:r>
          </a:p>
        </p:txBody>
      </p:sp>
    </p:spTree>
    <p:extLst>
      <p:ext uri="{BB962C8B-B14F-4D97-AF65-F5344CB8AC3E}">
        <p14:creationId xmlns:p14="http://schemas.microsoft.com/office/powerpoint/2010/main" val="57140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5DDF-988F-E94D-BEC0-E2144E43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 in 1D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4C9BD-FEB1-C04A-AACB-4D2317EE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7" y="1966354"/>
            <a:ext cx="5990105" cy="3831864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4A158FE-412F-0543-B425-FA456B2BD107}"/>
              </a:ext>
            </a:extLst>
          </p:cNvPr>
          <p:cNvSpPr/>
          <p:nvPr/>
        </p:nvSpPr>
        <p:spPr>
          <a:xfrm>
            <a:off x="3314699" y="2299448"/>
            <a:ext cx="949495" cy="1358153"/>
          </a:xfrm>
          <a:custGeom>
            <a:avLst/>
            <a:gdLst>
              <a:gd name="connsiteX0" fmla="*/ 510988 w 949495"/>
              <a:gd name="connsiteY0" fmla="*/ 73959 h 1358153"/>
              <a:gd name="connsiteX1" fmla="*/ 369794 w 949495"/>
              <a:gd name="connsiteY1" fmla="*/ 53788 h 1358153"/>
              <a:gd name="connsiteX2" fmla="*/ 248770 w 949495"/>
              <a:gd name="connsiteY2" fmla="*/ 73959 h 1358153"/>
              <a:gd name="connsiteX3" fmla="*/ 215152 w 949495"/>
              <a:gd name="connsiteY3" fmla="*/ 87406 h 1358153"/>
              <a:gd name="connsiteX4" fmla="*/ 174811 w 949495"/>
              <a:gd name="connsiteY4" fmla="*/ 100853 h 1358153"/>
              <a:gd name="connsiteX5" fmla="*/ 154641 w 949495"/>
              <a:gd name="connsiteY5" fmla="*/ 114300 h 1358153"/>
              <a:gd name="connsiteX6" fmla="*/ 134470 w 949495"/>
              <a:gd name="connsiteY6" fmla="*/ 121024 h 1358153"/>
              <a:gd name="connsiteX7" fmla="*/ 94129 w 949495"/>
              <a:gd name="connsiteY7" fmla="*/ 201706 h 1358153"/>
              <a:gd name="connsiteX8" fmla="*/ 67235 w 949495"/>
              <a:gd name="connsiteY8" fmla="*/ 262218 h 1358153"/>
              <a:gd name="connsiteX9" fmla="*/ 40341 w 949495"/>
              <a:gd name="connsiteY9" fmla="*/ 322730 h 1358153"/>
              <a:gd name="connsiteX10" fmla="*/ 33617 w 949495"/>
              <a:gd name="connsiteY10" fmla="*/ 356347 h 1358153"/>
              <a:gd name="connsiteX11" fmla="*/ 20170 w 949495"/>
              <a:gd name="connsiteY11" fmla="*/ 383241 h 1358153"/>
              <a:gd name="connsiteX12" fmla="*/ 13447 w 949495"/>
              <a:gd name="connsiteY12" fmla="*/ 450477 h 1358153"/>
              <a:gd name="connsiteX13" fmla="*/ 0 w 949495"/>
              <a:gd name="connsiteY13" fmla="*/ 510988 h 1358153"/>
              <a:gd name="connsiteX14" fmla="*/ 13447 w 949495"/>
              <a:gd name="connsiteY14" fmla="*/ 800100 h 1358153"/>
              <a:gd name="connsiteX15" fmla="*/ 20170 w 949495"/>
              <a:gd name="connsiteY15" fmla="*/ 820271 h 1358153"/>
              <a:gd name="connsiteX16" fmla="*/ 53788 w 949495"/>
              <a:gd name="connsiteY16" fmla="*/ 934571 h 1358153"/>
              <a:gd name="connsiteX17" fmla="*/ 87405 w 949495"/>
              <a:gd name="connsiteY17" fmla="*/ 1001806 h 1358153"/>
              <a:gd name="connsiteX18" fmla="*/ 94129 w 949495"/>
              <a:gd name="connsiteY18" fmla="*/ 1028700 h 1358153"/>
              <a:gd name="connsiteX19" fmla="*/ 161364 w 949495"/>
              <a:gd name="connsiteY19" fmla="*/ 1129553 h 1358153"/>
              <a:gd name="connsiteX20" fmla="*/ 242047 w 949495"/>
              <a:gd name="connsiteY20" fmla="*/ 1223682 h 1358153"/>
              <a:gd name="connsiteX21" fmla="*/ 282388 w 949495"/>
              <a:gd name="connsiteY21" fmla="*/ 1250577 h 1358153"/>
              <a:gd name="connsiteX22" fmla="*/ 302558 w 949495"/>
              <a:gd name="connsiteY22" fmla="*/ 1270747 h 1358153"/>
              <a:gd name="connsiteX23" fmla="*/ 403411 w 949495"/>
              <a:gd name="connsiteY23" fmla="*/ 1337982 h 1358153"/>
              <a:gd name="connsiteX24" fmla="*/ 437029 w 949495"/>
              <a:gd name="connsiteY24" fmla="*/ 1351430 h 1358153"/>
              <a:gd name="connsiteX25" fmla="*/ 470647 w 949495"/>
              <a:gd name="connsiteY25" fmla="*/ 1358153 h 1358153"/>
              <a:gd name="connsiteX26" fmla="*/ 584947 w 949495"/>
              <a:gd name="connsiteY26" fmla="*/ 1344706 h 1358153"/>
              <a:gd name="connsiteX27" fmla="*/ 719417 w 949495"/>
              <a:gd name="connsiteY27" fmla="*/ 1264024 h 1358153"/>
              <a:gd name="connsiteX28" fmla="*/ 753035 w 949495"/>
              <a:gd name="connsiteY28" fmla="*/ 1237130 h 1358153"/>
              <a:gd name="connsiteX29" fmla="*/ 813547 w 949495"/>
              <a:gd name="connsiteY29" fmla="*/ 1176618 h 1358153"/>
              <a:gd name="connsiteX30" fmla="*/ 900952 w 949495"/>
              <a:gd name="connsiteY30" fmla="*/ 1055594 h 1358153"/>
              <a:gd name="connsiteX31" fmla="*/ 907676 w 949495"/>
              <a:gd name="connsiteY31" fmla="*/ 1035424 h 1358153"/>
              <a:gd name="connsiteX32" fmla="*/ 941294 w 949495"/>
              <a:gd name="connsiteY32" fmla="*/ 948018 h 1358153"/>
              <a:gd name="connsiteX33" fmla="*/ 934570 w 949495"/>
              <a:gd name="connsiteY33" fmla="*/ 665630 h 1358153"/>
              <a:gd name="connsiteX34" fmla="*/ 914400 w 949495"/>
              <a:gd name="connsiteY34" fmla="*/ 598394 h 1358153"/>
              <a:gd name="connsiteX35" fmla="*/ 820270 w 949495"/>
              <a:gd name="connsiteY35" fmla="*/ 396688 h 1358153"/>
              <a:gd name="connsiteX36" fmla="*/ 766482 w 949495"/>
              <a:gd name="connsiteY36" fmla="*/ 295835 h 1358153"/>
              <a:gd name="connsiteX37" fmla="*/ 739588 w 949495"/>
              <a:gd name="connsiteY37" fmla="*/ 268941 h 1358153"/>
              <a:gd name="connsiteX38" fmla="*/ 652182 w 949495"/>
              <a:gd name="connsiteY38" fmla="*/ 174812 h 1358153"/>
              <a:gd name="connsiteX39" fmla="*/ 618564 w 949495"/>
              <a:gd name="connsiteY39" fmla="*/ 141194 h 1358153"/>
              <a:gd name="connsiteX40" fmla="*/ 517711 w 949495"/>
              <a:gd name="connsiteY40" fmla="*/ 67235 h 1358153"/>
              <a:gd name="connsiteX41" fmla="*/ 477370 w 949495"/>
              <a:gd name="connsiteY41" fmla="*/ 47065 h 1358153"/>
              <a:gd name="connsiteX42" fmla="*/ 443752 w 949495"/>
              <a:gd name="connsiteY42" fmla="*/ 26894 h 1358153"/>
              <a:gd name="connsiteX43" fmla="*/ 396688 w 949495"/>
              <a:gd name="connsiteY43" fmla="*/ 13447 h 1358153"/>
              <a:gd name="connsiteX44" fmla="*/ 363070 w 949495"/>
              <a:gd name="connsiteY44" fmla="*/ 0 h 1358153"/>
              <a:gd name="connsiteX45" fmla="*/ 201705 w 949495"/>
              <a:gd name="connsiteY45" fmla="*/ 6724 h 1358153"/>
              <a:gd name="connsiteX46" fmla="*/ 168088 w 949495"/>
              <a:gd name="connsiteY46" fmla="*/ 13447 h 13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9495" h="1358153">
                <a:moveTo>
                  <a:pt x="510988" y="73959"/>
                </a:moveTo>
                <a:cubicBezTo>
                  <a:pt x="410287" y="57176"/>
                  <a:pt x="457404" y="63523"/>
                  <a:pt x="369794" y="53788"/>
                </a:cubicBezTo>
                <a:cubicBezTo>
                  <a:pt x="317435" y="59606"/>
                  <a:pt x="299884" y="59355"/>
                  <a:pt x="248770" y="73959"/>
                </a:cubicBezTo>
                <a:cubicBezTo>
                  <a:pt x="237165" y="77275"/>
                  <a:pt x="226495" y="83281"/>
                  <a:pt x="215152" y="87406"/>
                </a:cubicBezTo>
                <a:cubicBezTo>
                  <a:pt x="201831" y="92250"/>
                  <a:pt x="174811" y="100853"/>
                  <a:pt x="174811" y="100853"/>
                </a:cubicBezTo>
                <a:cubicBezTo>
                  <a:pt x="168088" y="105335"/>
                  <a:pt x="161868" y="110686"/>
                  <a:pt x="154641" y="114300"/>
                </a:cubicBezTo>
                <a:cubicBezTo>
                  <a:pt x="148302" y="117470"/>
                  <a:pt x="139482" y="116012"/>
                  <a:pt x="134470" y="121024"/>
                </a:cubicBezTo>
                <a:cubicBezTo>
                  <a:pt x="70997" y="184497"/>
                  <a:pt x="137873" y="136089"/>
                  <a:pt x="94129" y="201706"/>
                </a:cubicBezTo>
                <a:cubicBezTo>
                  <a:pt x="68257" y="240514"/>
                  <a:pt x="91240" y="202207"/>
                  <a:pt x="67235" y="262218"/>
                </a:cubicBezTo>
                <a:cubicBezTo>
                  <a:pt x="50065" y="305141"/>
                  <a:pt x="59185" y="285040"/>
                  <a:pt x="40341" y="322730"/>
                </a:cubicBezTo>
                <a:cubicBezTo>
                  <a:pt x="38100" y="333936"/>
                  <a:pt x="37231" y="345506"/>
                  <a:pt x="33617" y="356347"/>
                </a:cubicBezTo>
                <a:cubicBezTo>
                  <a:pt x="30447" y="365855"/>
                  <a:pt x="22270" y="373441"/>
                  <a:pt x="20170" y="383241"/>
                </a:cubicBezTo>
                <a:cubicBezTo>
                  <a:pt x="15451" y="405265"/>
                  <a:pt x="16960" y="428229"/>
                  <a:pt x="13447" y="450477"/>
                </a:cubicBezTo>
                <a:cubicBezTo>
                  <a:pt x="10225" y="470887"/>
                  <a:pt x="4482" y="490818"/>
                  <a:pt x="0" y="510988"/>
                </a:cubicBezTo>
                <a:cubicBezTo>
                  <a:pt x="1184" y="552420"/>
                  <a:pt x="-1617" y="717248"/>
                  <a:pt x="13447" y="800100"/>
                </a:cubicBezTo>
                <a:cubicBezTo>
                  <a:pt x="14715" y="807073"/>
                  <a:pt x="18305" y="813433"/>
                  <a:pt x="20170" y="820271"/>
                </a:cubicBezTo>
                <a:cubicBezTo>
                  <a:pt x="28927" y="852381"/>
                  <a:pt x="39101" y="905196"/>
                  <a:pt x="53788" y="934571"/>
                </a:cubicBezTo>
                <a:cubicBezTo>
                  <a:pt x="64994" y="956983"/>
                  <a:pt x="77535" y="978775"/>
                  <a:pt x="87405" y="1001806"/>
                </a:cubicBezTo>
                <a:cubicBezTo>
                  <a:pt x="91045" y="1010299"/>
                  <a:pt x="89996" y="1020435"/>
                  <a:pt x="94129" y="1028700"/>
                </a:cubicBezTo>
                <a:cubicBezTo>
                  <a:pt x="104189" y="1048819"/>
                  <a:pt x="146256" y="1110891"/>
                  <a:pt x="161364" y="1129553"/>
                </a:cubicBezTo>
                <a:cubicBezTo>
                  <a:pt x="187366" y="1161673"/>
                  <a:pt x="207663" y="1200758"/>
                  <a:pt x="242047" y="1223682"/>
                </a:cubicBezTo>
                <a:cubicBezTo>
                  <a:pt x="255494" y="1232647"/>
                  <a:pt x="269631" y="1240655"/>
                  <a:pt x="282388" y="1250577"/>
                </a:cubicBezTo>
                <a:cubicBezTo>
                  <a:pt x="289893" y="1256415"/>
                  <a:pt x="295199" y="1264726"/>
                  <a:pt x="302558" y="1270747"/>
                </a:cubicBezTo>
                <a:cubicBezTo>
                  <a:pt x="337654" y="1299461"/>
                  <a:pt x="363613" y="1318082"/>
                  <a:pt x="403411" y="1337982"/>
                </a:cubicBezTo>
                <a:cubicBezTo>
                  <a:pt x="414206" y="1343380"/>
                  <a:pt x="425469" y="1347962"/>
                  <a:pt x="437029" y="1351430"/>
                </a:cubicBezTo>
                <a:cubicBezTo>
                  <a:pt x="447975" y="1354714"/>
                  <a:pt x="459441" y="1355912"/>
                  <a:pt x="470647" y="1358153"/>
                </a:cubicBezTo>
                <a:cubicBezTo>
                  <a:pt x="486165" y="1356959"/>
                  <a:pt x="555351" y="1356545"/>
                  <a:pt x="584947" y="1344706"/>
                </a:cubicBezTo>
                <a:cubicBezTo>
                  <a:pt x="623315" y="1329358"/>
                  <a:pt x="700308" y="1279311"/>
                  <a:pt x="719417" y="1264024"/>
                </a:cubicBezTo>
                <a:cubicBezTo>
                  <a:pt x="730623" y="1255059"/>
                  <a:pt x="742519" y="1246895"/>
                  <a:pt x="753035" y="1237130"/>
                </a:cubicBezTo>
                <a:cubicBezTo>
                  <a:pt x="773938" y="1217720"/>
                  <a:pt x="796034" y="1199135"/>
                  <a:pt x="813547" y="1176618"/>
                </a:cubicBezTo>
                <a:cubicBezTo>
                  <a:pt x="846763" y="1133911"/>
                  <a:pt x="873693" y="1102323"/>
                  <a:pt x="900952" y="1055594"/>
                </a:cubicBezTo>
                <a:cubicBezTo>
                  <a:pt x="904523" y="1049472"/>
                  <a:pt x="904950" y="1041966"/>
                  <a:pt x="907676" y="1035424"/>
                </a:cubicBezTo>
                <a:cubicBezTo>
                  <a:pt x="941196" y="954978"/>
                  <a:pt x="928014" y="1001136"/>
                  <a:pt x="941294" y="948018"/>
                </a:cubicBezTo>
                <a:cubicBezTo>
                  <a:pt x="951476" y="825823"/>
                  <a:pt x="955147" y="830245"/>
                  <a:pt x="934570" y="665630"/>
                </a:cubicBezTo>
                <a:cubicBezTo>
                  <a:pt x="931668" y="642412"/>
                  <a:pt x="922225" y="620446"/>
                  <a:pt x="914400" y="598394"/>
                </a:cubicBezTo>
                <a:cubicBezTo>
                  <a:pt x="830074" y="360749"/>
                  <a:pt x="899092" y="534627"/>
                  <a:pt x="820270" y="396688"/>
                </a:cubicBezTo>
                <a:cubicBezTo>
                  <a:pt x="763879" y="298004"/>
                  <a:pt x="885010" y="461776"/>
                  <a:pt x="766482" y="295835"/>
                </a:cubicBezTo>
                <a:cubicBezTo>
                  <a:pt x="759113" y="285518"/>
                  <a:pt x="747777" y="278619"/>
                  <a:pt x="739588" y="268941"/>
                </a:cubicBezTo>
                <a:cubicBezTo>
                  <a:pt x="635434" y="145851"/>
                  <a:pt x="743898" y="258191"/>
                  <a:pt x="652182" y="174812"/>
                </a:cubicBezTo>
                <a:cubicBezTo>
                  <a:pt x="640456" y="164152"/>
                  <a:pt x="630597" y="151507"/>
                  <a:pt x="618564" y="141194"/>
                </a:cubicBezTo>
                <a:cubicBezTo>
                  <a:pt x="596187" y="122014"/>
                  <a:pt x="547126" y="84394"/>
                  <a:pt x="517711" y="67235"/>
                </a:cubicBezTo>
                <a:cubicBezTo>
                  <a:pt x="504725" y="59660"/>
                  <a:pt x="490568" y="54264"/>
                  <a:pt x="477370" y="47065"/>
                </a:cubicBezTo>
                <a:cubicBezTo>
                  <a:pt x="465897" y="40807"/>
                  <a:pt x="455815" y="31920"/>
                  <a:pt x="443752" y="26894"/>
                </a:cubicBezTo>
                <a:cubicBezTo>
                  <a:pt x="428691" y="20619"/>
                  <a:pt x="412167" y="18607"/>
                  <a:pt x="396688" y="13447"/>
                </a:cubicBezTo>
                <a:cubicBezTo>
                  <a:pt x="385238" y="9630"/>
                  <a:pt x="374276" y="4482"/>
                  <a:pt x="363070" y="0"/>
                </a:cubicBezTo>
                <a:cubicBezTo>
                  <a:pt x="309282" y="2241"/>
                  <a:pt x="255403" y="2888"/>
                  <a:pt x="201705" y="6724"/>
                </a:cubicBezTo>
                <a:cubicBezTo>
                  <a:pt x="99974" y="13990"/>
                  <a:pt x="201674" y="13447"/>
                  <a:pt x="168088" y="1344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7CDF5-CC23-D34D-985D-BB5857518FA0}"/>
              </a:ext>
            </a:extLst>
          </p:cNvPr>
          <p:cNvSpPr txBox="1"/>
          <p:nvPr/>
        </p:nvSpPr>
        <p:spPr>
          <a:xfrm>
            <a:off x="2841811" y="1859287"/>
            <a:ext cx="20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Remove spike noise</a:t>
            </a:r>
          </a:p>
        </p:txBody>
      </p:sp>
    </p:spTree>
    <p:extLst>
      <p:ext uri="{BB962C8B-B14F-4D97-AF65-F5344CB8AC3E}">
        <p14:creationId xmlns:p14="http://schemas.microsoft.com/office/powerpoint/2010/main" val="202127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9486-BD58-6F4E-8E26-8B37BDE4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 in 2D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0706DB-FB86-C441-9814-51F7EBB04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318851"/>
              </p:ext>
            </p:extLst>
          </p:nvPr>
        </p:nvGraphicFramePr>
        <p:xfrm>
          <a:off x="2539252" y="2169582"/>
          <a:ext cx="1537398" cy="1405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466">
                  <a:extLst>
                    <a:ext uri="{9D8B030D-6E8A-4147-A177-3AD203B41FA5}">
                      <a16:colId xmlns:a16="http://schemas.microsoft.com/office/drawing/2014/main" val="2196435998"/>
                    </a:ext>
                  </a:extLst>
                </a:gridCol>
                <a:gridCol w="512466">
                  <a:extLst>
                    <a:ext uri="{9D8B030D-6E8A-4147-A177-3AD203B41FA5}">
                      <a16:colId xmlns:a16="http://schemas.microsoft.com/office/drawing/2014/main" val="193327897"/>
                    </a:ext>
                  </a:extLst>
                </a:gridCol>
                <a:gridCol w="512466">
                  <a:extLst>
                    <a:ext uri="{9D8B030D-6E8A-4147-A177-3AD203B41FA5}">
                      <a16:colId xmlns:a16="http://schemas.microsoft.com/office/drawing/2014/main" val="3753749285"/>
                    </a:ext>
                  </a:extLst>
                </a:gridCol>
              </a:tblGrid>
              <a:tr h="4683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542176"/>
                  </a:ext>
                </a:extLst>
              </a:tr>
              <a:tr h="4683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17251"/>
                  </a:ext>
                </a:extLst>
              </a:tr>
              <a:tr h="4683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7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EDB5C5C-8568-454A-8EA5-97F68A75BE13}"/>
              </a:ext>
            </a:extLst>
          </p:cNvPr>
          <p:cNvSpPr txBox="1"/>
          <p:nvPr/>
        </p:nvSpPr>
        <p:spPr>
          <a:xfrm>
            <a:off x="2023782" y="4632512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	15	20	23	27	30	31	33	90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14F99F9-8ED2-E54A-80D0-9F7CE124B7F7}"/>
              </a:ext>
            </a:extLst>
          </p:cNvPr>
          <p:cNvSpPr/>
          <p:nvPr/>
        </p:nvSpPr>
        <p:spPr>
          <a:xfrm>
            <a:off x="3092798" y="3804800"/>
            <a:ext cx="215153" cy="5244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0AE71-3BCB-2C46-BD2B-544904A0F851}"/>
              </a:ext>
            </a:extLst>
          </p:cNvPr>
          <p:cNvSpPr txBox="1"/>
          <p:nvPr/>
        </p:nvSpPr>
        <p:spPr>
          <a:xfrm>
            <a:off x="3361765" y="387795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27403-4A32-1042-B2BE-103496CBF8AD}"/>
              </a:ext>
            </a:extLst>
          </p:cNvPr>
          <p:cNvSpPr/>
          <p:nvPr/>
        </p:nvSpPr>
        <p:spPr>
          <a:xfrm>
            <a:off x="5634317" y="4632512"/>
            <a:ext cx="504265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CF5EC-0B66-7840-9B32-EF51DEA1DFB2}"/>
              </a:ext>
            </a:extLst>
          </p:cNvPr>
          <p:cNvSpPr txBox="1"/>
          <p:nvPr/>
        </p:nvSpPr>
        <p:spPr>
          <a:xfrm>
            <a:off x="5237701" y="5202405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Median value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ADEF4CC-9C1A-3F4C-9BA3-6AB46F548B85}"/>
              </a:ext>
            </a:extLst>
          </p:cNvPr>
          <p:cNvSpPr/>
          <p:nvPr/>
        </p:nvSpPr>
        <p:spPr>
          <a:xfrm rot="10800000">
            <a:off x="5778872" y="3726487"/>
            <a:ext cx="215153" cy="5244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1DC1A9-611B-944F-B048-D3E0597A8271}"/>
              </a:ext>
            </a:extLst>
          </p:cNvPr>
          <p:cNvSpPr txBox="1"/>
          <p:nvPr/>
        </p:nvSpPr>
        <p:spPr>
          <a:xfrm>
            <a:off x="6098241" y="3939988"/>
            <a:ext cx="9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Replace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89EB927-DF1D-024D-A1F5-67B68E0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990732"/>
              </p:ext>
            </p:extLst>
          </p:nvPr>
        </p:nvGraphicFramePr>
        <p:xfrm>
          <a:off x="5237701" y="2169581"/>
          <a:ext cx="1537398" cy="1405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466">
                  <a:extLst>
                    <a:ext uri="{9D8B030D-6E8A-4147-A177-3AD203B41FA5}">
                      <a16:colId xmlns:a16="http://schemas.microsoft.com/office/drawing/2014/main" val="2196435998"/>
                    </a:ext>
                  </a:extLst>
                </a:gridCol>
                <a:gridCol w="512466">
                  <a:extLst>
                    <a:ext uri="{9D8B030D-6E8A-4147-A177-3AD203B41FA5}">
                      <a16:colId xmlns:a16="http://schemas.microsoft.com/office/drawing/2014/main" val="193327897"/>
                    </a:ext>
                  </a:extLst>
                </a:gridCol>
                <a:gridCol w="512466">
                  <a:extLst>
                    <a:ext uri="{9D8B030D-6E8A-4147-A177-3AD203B41FA5}">
                      <a16:colId xmlns:a16="http://schemas.microsoft.com/office/drawing/2014/main" val="3753749285"/>
                    </a:ext>
                  </a:extLst>
                </a:gridCol>
              </a:tblGrid>
              <a:tr h="4683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542176"/>
                  </a:ext>
                </a:extLst>
              </a:tr>
              <a:tr h="4683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17251"/>
                  </a:ext>
                </a:extLst>
              </a:tr>
              <a:tr h="4683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27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A9D7-AC45-3D44-BC50-D2C3327F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6BF85-74B3-8240-AC92-85CEED00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1729"/>
            <a:ext cx="9489141" cy="3127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01BF3-73CA-4B43-9102-51BED250C16A}"/>
              </a:ext>
            </a:extLst>
          </p:cNvPr>
          <p:cNvSpPr txBox="1"/>
          <p:nvPr/>
        </p:nvSpPr>
        <p:spPr>
          <a:xfrm>
            <a:off x="887506" y="4758832"/>
            <a:ext cx="292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X-ray image of a circuit 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8E492-E55F-F24A-B1FE-0CD2B8A04084}"/>
              </a:ext>
            </a:extLst>
          </p:cNvPr>
          <p:cNvSpPr txBox="1"/>
          <p:nvPr/>
        </p:nvSpPr>
        <p:spPr>
          <a:xfrm>
            <a:off x="4147408" y="4760536"/>
            <a:ext cx="305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Applied 19x19 Gaussian kernel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39EBB-603F-4C4C-B5B5-4F9626BB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753" y="5128164"/>
            <a:ext cx="643218" cy="240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DA0AD-5546-CD43-AC71-CB41E35179AD}"/>
              </a:ext>
            </a:extLst>
          </p:cNvPr>
          <p:cNvSpPr txBox="1"/>
          <p:nvPr/>
        </p:nvSpPr>
        <p:spPr>
          <a:xfrm>
            <a:off x="7308476" y="4758832"/>
            <a:ext cx="27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Applied median kernel, 7x7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BD9C5-2F80-C04F-8FC3-1AF3819769E5}"/>
              </a:ext>
            </a:extLst>
          </p:cNvPr>
          <p:cNvSpPr txBox="1"/>
          <p:nvPr/>
        </p:nvSpPr>
        <p:spPr>
          <a:xfrm>
            <a:off x="9156840" y="6387353"/>
            <a:ext cx="268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Fig. 3.43, Gonzalez</a:t>
            </a:r>
          </a:p>
        </p:txBody>
      </p:sp>
    </p:spTree>
    <p:extLst>
      <p:ext uri="{BB962C8B-B14F-4D97-AF65-F5344CB8AC3E}">
        <p14:creationId xmlns:p14="http://schemas.microsoft.com/office/powerpoint/2010/main" val="3337516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7407-EA07-CB45-8DB4-E764515A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Unsharp</a:t>
            </a:r>
            <a:r>
              <a:rPr lang="en-US" dirty="0"/>
              <a:t> masking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52D38-019C-0149-A13B-6DFBCD62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74" y="1300724"/>
            <a:ext cx="3119115" cy="4568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12A27-2DF7-A942-A9B2-69F40FDA55E4}"/>
              </a:ext>
            </a:extLst>
          </p:cNvPr>
          <p:cNvSpPr txBox="1"/>
          <p:nvPr/>
        </p:nvSpPr>
        <p:spPr>
          <a:xfrm>
            <a:off x="4464425" y="18019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3FFD7-E19D-194B-B4C6-77D8FC978961}"/>
              </a:ext>
            </a:extLst>
          </p:cNvPr>
          <p:cNvSpPr txBox="1"/>
          <p:nvPr/>
        </p:nvSpPr>
        <p:spPr>
          <a:xfrm>
            <a:off x="4439146" y="259724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DDDB8-E5E8-9041-A96D-EBF0876F68CC}"/>
              </a:ext>
            </a:extLst>
          </p:cNvPr>
          <p:cNvSpPr txBox="1"/>
          <p:nvPr/>
        </p:nvSpPr>
        <p:spPr>
          <a:xfrm>
            <a:off x="3392642" y="3688977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(3) = (1) – 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82B43-1140-F54C-A803-3D21C5894552}"/>
              </a:ext>
            </a:extLst>
          </p:cNvPr>
          <p:cNvSpPr txBox="1"/>
          <p:nvPr/>
        </p:nvSpPr>
        <p:spPr>
          <a:xfrm>
            <a:off x="3392642" y="482973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(4) = (1) + k* (3)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5F987A-B0C0-7548-903D-11DD11BB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570" y="2954067"/>
            <a:ext cx="785804" cy="364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04D02-9AAD-BF4E-AB4D-9C4D87BA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215" y="2083553"/>
            <a:ext cx="760389" cy="380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6AA88C-A889-1A46-8842-69FBE737A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324" y="4058309"/>
            <a:ext cx="2729006" cy="363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ACC60-3B8B-AA41-B700-3B64C57A7B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022" r="16901" b="7021"/>
          <a:stretch/>
        </p:blipFill>
        <p:spPr>
          <a:xfrm>
            <a:off x="2339959" y="5273854"/>
            <a:ext cx="2822880" cy="432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7DCA4B-C428-0042-8B1F-ADF8E055EDAA}"/>
              </a:ext>
            </a:extLst>
          </p:cNvPr>
          <p:cNvSpPr txBox="1"/>
          <p:nvPr/>
        </p:nvSpPr>
        <p:spPr>
          <a:xfrm>
            <a:off x="2573250" y="6016438"/>
            <a:ext cx="267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unsharp</a:t>
            </a:r>
            <a:r>
              <a:rPr lang="en-US" dirty="0">
                <a:sym typeface="Wingdings" pitchFamily="2" charset="2"/>
              </a:rPr>
              <a:t> masking</a:t>
            </a:r>
          </a:p>
          <a:p>
            <a:r>
              <a:rPr lang="en-US" dirty="0">
                <a:sym typeface="Wingdings" pitchFamily="2" charset="2"/>
              </a:rPr>
              <a:t>k &gt; 1  </a:t>
            </a:r>
            <a:r>
              <a:rPr lang="en-US" dirty="0" err="1">
                <a:sym typeface="Wingdings" pitchFamily="2" charset="2"/>
              </a:rPr>
              <a:t>highboost</a:t>
            </a:r>
            <a:r>
              <a:rPr lang="en-US" dirty="0">
                <a:sym typeface="Wingdings" pitchFamily="2" charset="2"/>
              </a:rPr>
              <a:t>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65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2719-6C0E-2A41-BDD9-D3A80C01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Unsharp</a:t>
            </a:r>
            <a:r>
              <a:rPr lang="en-US" dirty="0"/>
              <a:t> masking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DC6A8-205B-B74F-84C7-6EA84711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267"/>
            <a:ext cx="12192000" cy="1852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64A4B-2FBD-6443-8E80-16D669E43B1E}"/>
              </a:ext>
            </a:extLst>
          </p:cNvPr>
          <p:cNvSpPr txBox="1"/>
          <p:nvPr/>
        </p:nvSpPr>
        <p:spPr>
          <a:xfrm>
            <a:off x="838200" y="3529853"/>
            <a:ext cx="245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image, 600x259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8AB3C-8510-CA48-8DAC-56A5957CD11E}"/>
              </a:ext>
            </a:extLst>
          </p:cNvPr>
          <p:cNvSpPr txBox="1"/>
          <p:nvPr/>
        </p:nvSpPr>
        <p:spPr>
          <a:xfrm>
            <a:off x="4632512" y="3550024"/>
            <a:ext cx="24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kernel, 31x31,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79D96-2B51-C346-A6CE-AD6F6864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35" y="3576807"/>
            <a:ext cx="625288" cy="275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BD2103-28AB-2246-887B-3F423CCEE5C7}"/>
              </a:ext>
            </a:extLst>
          </p:cNvPr>
          <p:cNvSpPr txBox="1"/>
          <p:nvPr/>
        </p:nvSpPr>
        <p:spPr>
          <a:xfrm>
            <a:off x="9156840" y="345426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B307-986C-794B-A70A-AFC62146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717" y="4309781"/>
            <a:ext cx="3901162" cy="1767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A70EB9-BBEF-4147-B92D-A0E9A7CBEB97}"/>
              </a:ext>
            </a:extLst>
          </p:cNvPr>
          <p:cNvSpPr txBox="1"/>
          <p:nvPr/>
        </p:nvSpPr>
        <p:spPr>
          <a:xfrm>
            <a:off x="3523129" y="6252882"/>
            <a:ext cx="265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of </a:t>
            </a:r>
            <a:r>
              <a:rPr lang="en-US" dirty="0" err="1"/>
              <a:t>unsharp</a:t>
            </a:r>
            <a:r>
              <a:rPr lang="en-US" dirty="0"/>
              <a:t> masking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C6F0A-E2AD-B34D-BD27-F8A26BFA302F}"/>
              </a:ext>
            </a:extLst>
          </p:cNvPr>
          <p:cNvSpPr txBox="1"/>
          <p:nvPr/>
        </p:nvSpPr>
        <p:spPr>
          <a:xfrm>
            <a:off x="9156840" y="6387353"/>
            <a:ext cx="268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Fig. 3.49, Gonzalez</a:t>
            </a:r>
          </a:p>
        </p:txBody>
      </p:sp>
    </p:spTree>
    <p:extLst>
      <p:ext uri="{BB962C8B-B14F-4D97-AF65-F5344CB8AC3E}">
        <p14:creationId xmlns:p14="http://schemas.microsoft.com/office/powerpoint/2010/main" val="3399744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395E0B-6B19-974A-A231-23A7519F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filtering with OpenCV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4689E-DFDF-DB46-B55D-1BC46F55D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source code</a:t>
            </a:r>
          </a:p>
        </p:txBody>
      </p:sp>
    </p:spTree>
    <p:extLst>
      <p:ext uri="{BB962C8B-B14F-4D97-AF65-F5344CB8AC3E}">
        <p14:creationId xmlns:p14="http://schemas.microsoft.com/office/powerpoint/2010/main" val="173965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F8C2-03BB-2740-837E-6D200C7D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week 3:</a:t>
            </a:r>
            <a:br>
              <a:rPr lang="en-US" dirty="0"/>
            </a:br>
            <a:r>
              <a:rPr lang="en-US" dirty="0"/>
              <a:t>Histogram equalization and matching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A738A-9574-7844-84D1-9960B6B73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3" r="54026"/>
          <a:stretch/>
        </p:blipFill>
        <p:spPr>
          <a:xfrm>
            <a:off x="965678" y="3934298"/>
            <a:ext cx="2645664" cy="22119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B4B0934-A42E-4B4F-A210-18BF7701AD0F}"/>
              </a:ext>
            </a:extLst>
          </p:cNvPr>
          <p:cNvGrpSpPr/>
          <p:nvPr/>
        </p:nvGrpSpPr>
        <p:grpSpPr>
          <a:xfrm>
            <a:off x="8678105" y="4116746"/>
            <a:ext cx="2855195" cy="1847088"/>
            <a:chOff x="1460773" y="4727448"/>
            <a:chExt cx="2314917" cy="13727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A5E69C-623F-284E-BD4C-BB0A8D509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425"/>
            <a:stretch/>
          </p:blipFill>
          <p:spPr>
            <a:xfrm>
              <a:off x="1460773" y="4727448"/>
              <a:ext cx="2314917" cy="13727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401A3B-C565-B14A-93EE-9828E6A9DB46}"/>
                </a:ext>
              </a:extLst>
            </p:cNvPr>
            <p:cNvSpPr/>
            <p:nvPr/>
          </p:nvSpPr>
          <p:spPr>
            <a:xfrm>
              <a:off x="1627632" y="4727448"/>
              <a:ext cx="2148058" cy="557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8BF832-1BA3-2743-A1C8-F39FBD3AECC8}"/>
              </a:ext>
            </a:extLst>
          </p:cNvPr>
          <p:cNvSpPr txBox="1"/>
          <p:nvPr/>
        </p:nvSpPr>
        <p:spPr>
          <a:xfrm>
            <a:off x="1539957" y="62897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source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509E4-AED7-FD42-A50A-2468FF976FDA}"/>
              </a:ext>
            </a:extLst>
          </p:cNvPr>
          <p:cNvSpPr txBox="1"/>
          <p:nvPr/>
        </p:nvSpPr>
        <p:spPr>
          <a:xfrm>
            <a:off x="8960494" y="603186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template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664AE1C-D266-154C-A0BC-19CB55CDA5BA}"/>
              </a:ext>
            </a:extLst>
          </p:cNvPr>
          <p:cNvSpPr/>
          <p:nvPr/>
        </p:nvSpPr>
        <p:spPr>
          <a:xfrm>
            <a:off x="6469522" y="4951270"/>
            <a:ext cx="1371600" cy="178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308F2-DE14-2041-8296-F763958E968B}"/>
              </a:ext>
            </a:extLst>
          </p:cNvPr>
          <p:cNvSpPr txBox="1"/>
          <p:nvPr/>
        </p:nvSpPr>
        <p:spPr>
          <a:xfrm>
            <a:off x="3893344" y="4828403"/>
            <a:ext cx="434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Histogram Matching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 transformation function that generates an output image with a specified histogram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A1DDA4-18DF-EB45-981E-40B889B05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3" r="54026"/>
          <a:stretch/>
        </p:blipFill>
        <p:spPr>
          <a:xfrm>
            <a:off x="1019196" y="1811868"/>
            <a:ext cx="2270691" cy="1898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3A83A4-07A3-7242-9ECC-9F4D160E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03" t="26153"/>
          <a:stretch/>
        </p:blipFill>
        <p:spPr>
          <a:xfrm>
            <a:off x="8360984" y="1811868"/>
            <a:ext cx="2565146" cy="1867518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E695661-9543-9E4C-AE1D-90EBCA3D74B8}"/>
              </a:ext>
            </a:extLst>
          </p:cNvPr>
          <p:cNvSpPr/>
          <p:nvPr/>
        </p:nvSpPr>
        <p:spPr>
          <a:xfrm>
            <a:off x="6377081" y="2700806"/>
            <a:ext cx="1371600" cy="178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28C3E-E53D-0646-80E7-BF5FB3A3838B}"/>
              </a:ext>
            </a:extLst>
          </p:cNvPr>
          <p:cNvSpPr txBox="1"/>
          <p:nvPr/>
        </p:nvSpPr>
        <p:spPr>
          <a:xfrm>
            <a:off x="4034260" y="2587717"/>
            <a:ext cx="23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Histogram Equalization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4987F-0C55-6C41-AE0D-733E10CD1535}"/>
              </a:ext>
            </a:extLst>
          </p:cNvPr>
          <p:cNvSpPr txBox="1"/>
          <p:nvPr/>
        </p:nvSpPr>
        <p:spPr>
          <a:xfrm>
            <a:off x="4015067" y="2999330"/>
            <a:ext cx="430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 transformation function that generates an output image with a uniform histogram</a:t>
            </a:r>
          </a:p>
        </p:txBody>
      </p:sp>
    </p:spTree>
    <p:extLst>
      <p:ext uri="{BB962C8B-B14F-4D97-AF65-F5344CB8AC3E}">
        <p14:creationId xmlns:p14="http://schemas.microsoft.com/office/powerpoint/2010/main" val="330018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B1458F-294F-7748-B1CE-9D7094EA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724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63160-C336-DE4D-BF17-48EB6D84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B798-0FFE-6D49-972C-07CB5C747B6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AFAEF6-56A3-C648-93E2-574B6C2059DA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80454"/>
          <a:ext cx="10871859" cy="508708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55242">
                  <a:extLst>
                    <a:ext uri="{9D8B030D-6E8A-4147-A177-3AD203B41FA5}">
                      <a16:colId xmlns:a16="http://schemas.microsoft.com/office/drawing/2014/main" val="3803651082"/>
                    </a:ext>
                  </a:extLst>
                </a:gridCol>
                <a:gridCol w="5420609">
                  <a:extLst>
                    <a:ext uri="{9D8B030D-6E8A-4147-A177-3AD203B41FA5}">
                      <a16:colId xmlns:a16="http://schemas.microsoft.com/office/drawing/2014/main" val="2534359574"/>
                    </a:ext>
                  </a:extLst>
                </a:gridCol>
                <a:gridCol w="4796008">
                  <a:extLst>
                    <a:ext uri="{9D8B030D-6E8A-4147-A177-3AD203B41FA5}">
                      <a16:colId xmlns:a16="http://schemas.microsoft.com/office/drawing/2014/main" val="2917458572"/>
                    </a:ext>
                  </a:extLst>
                </a:gridCol>
              </a:tblGrid>
              <a:tr h="1927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Tuần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Nội dung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Yêu cầu đối với sinh viên (ngoài việc đọc tài liệu tham khảo)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2268104051"/>
                  </a:ext>
                </a:extLst>
              </a:tr>
              <a:tr h="43969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Giới thiệu môn học</a:t>
                      </a: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Cài đặt môi trường: Python 3, OpenCV 3, Numpy, Jupyter Notebook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1667570547"/>
                  </a:ext>
                </a:extLst>
              </a:tr>
              <a:tr h="22312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solidFill>
                            <a:schemeClr val="tx1"/>
                          </a:solidFill>
                          <a:effectLst/>
                        </a:rPr>
                        <a:t>Ảnh số (Digital image) – Phép toán điểm (Point operations)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effectLst/>
                        </a:rPr>
                        <a:t>Làm quen với OpenCV + Python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Điều chỉnh độ tương phản (Contrast adjust)– Ghép ảnh (Combining images)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38851" marR="38851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354920"/>
                  </a:ext>
                </a:extLst>
              </a:tr>
              <a:tr h="22312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8851" marR="3885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effectLst/>
                        </a:rPr>
                        <a:t>Histogram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vi-VN" sz="1200" dirty="0">
                          <a:effectLst/>
                        </a:rPr>
                        <a:t>- Histogram equalization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solidFill>
                            <a:schemeClr val="tx1"/>
                          </a:solidFill>
                          <a:effectLst/>
                        </a:rPr>
                        <a:t>Làm bài tập 1: điều chỉnh gamma tìm contrast hợp lý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44647"/>
                  </a:ext>
                </a:extLst>
              </a:tr>
              <a:tr h="27922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effectLst/>
                        </a:rPr>
                        <a:t>Phép lọc trong không gian điểm ảnh (linear processing filtering)</a:t>
                      </a:r>
                    </a:p>
                  </a:txBody>
                  <a:tcPr marL="38851" marR="38851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Thực hành ở nhà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94523"/>
                  </a:ext>
                </a:extLst>
              </a:tr>
              <a:tr h="20485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effectLst/>
                        </a:rPr>
                        <a:t>Phép lọc trong không gian điểm ảnh (linear processing filtering) (cont.)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effectLst/>
                        </a:rPr>
                        <a:t>Thực hành: Cách tìm filters</a:t>
                      </a: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Thực hành ở nhà</a:t>
                      </a: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402893480"/>
                  </a:ext>
                </a:extLst>
              </a:tr>
              <a:tr h="20485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highlight>
                            <a:srgbClr val="FFFF00"/>
                          </a:highlight>
                        </a:rPr>
                        <a:t>Thực</a:t>
                      </a: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200" dirty="0" err="1">
                          <a:effectLst/>
                          <a:highlight>
                            <a:srgbClr val="FFFF00"/>
                          </a:highlight>
                        </a:rPr>
                        <a:t>hành</a:t>
                      </a: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: </a:t>
                      </a:r>
                      <a:r>
                        <a:rPr lang="en-US" sz="1200" dirty="0" err="1">
                          <a:effectLst/>
                          <a:highlight>
                            <a:srgbClr val="FFFF00"/>
                          </a:highlight>
                        </a:rPr>
                        <a:t>Ứng</a:t>
                      </a: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200" dirty="0" err="1">
                          <a:effectLst/>
                          <a:highlight>
                            <a:srgbClr val="FFFF00"/>
                          </a:highlight>
                        </a:rPr>
                        <a:t>dụng</a:t>
                      </a: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200" dirty="0" err="1">
                          <a:effectLst/>
                          <a:highlight>
                            <a:srgbClr val="FFFF00"/>
                          </a:highlight>
                        </a:rPr>
                        <a:t>của</a:t>
                      </a: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 histogram; </a:t>
                      </a:r>
                      <a:r>
                        <a:rPr lang="en-US" sz="1200" dirty="0" err="1">
                          <a:effectLst/>
                          <a:highlight>
                            <a:srgbClr val="FFFF00"/>
                          </a:highlight>
                        </a:rPr>
                        <a:t>Tìm</a:t>
                      </a: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200" dirty="0" err="1">
                          <a:effectLst/>
                          <a:highlight>
                            <a:srgbClr val="FFFF00"/>
                          </a:highlight>
                        </a:rPr>
                        <a:t>ảnh</a:t>
                      </a: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200" dirty="0" err="1">
                          <a:effectLst/>
                          <a:highlight>
                            <a:srgbClr val="FFFF00"/>
                          </a:highlight>
                        </a:rPr>
                        <a:t>mẫu</a:t>
                      </a: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 (Template matching)</a:t>
                      </a: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solidFill>
                            <a:srgbClr val="0070C0"/>
                          </a:solidFill>
                          <a:effectLst/>
                        </a:rPr>
                        <a:t>Bài tập mid-term</a:t>
                      </a:r>
                      <a:endParaRPr lang="vi-VN" sz="1200" dirty="0">
                        <a:effectLst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478418421"/>
                  </a:ext>
                </a:extLst>
              </a:tr>
              <a:tr h="306531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Trích rút đặc trưng của ảnh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Cạnh (Edge) và đường (Line) và texture</a:t>
                      </a:r>
                    </a:p>
                  </a:txBody>
                  <a:tcPr marL="38851" marR="38851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Thực hành ở nhà</a:t>
                      </a:r>
                      <a:endParaRPr lang="en-US" sz="1200" dirty="0">
                        <a:effectLst/>
                      </a:endParaRPr>
                    </a:p>
                  </a:txBody>
                  <a:tcPr marL="38851" marR="38851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037645"/>
                  </a:ext>
                </a:extLst>
              </a:tr>
              <a:tr h="27320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Các phép biến đổi hình thái</a:t>
                      </a:r>
                      <a:r>
                        <a:rPr lang="en-US" sz="1200" dirty="0">
                          <a:effectLst/>
                        </a:rPr>
                        <a:t> (Morphological operations)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Làm bài tập 2: tìm barcode</a:t>
                      </a:r>
                      <a:endParaRPr lang="en-US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124867615"/>
                  </a:ext>
                </a:extLst>
              </a:tr>
              <a:tr h="32977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Chuyển đổi không gian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vi-VN" sz="1200" dirty="0">
                          <a:effectLst/>
                        </a:rPr>
                        <a:t>– Miền tần số – Phép lọc trên miền tần số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Thông báo liên quan đồ án môn học</a:t>
                      </a:r>
                      <a:endParaRPr lang="en-US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Đăng ký thực hiện đồ án môn học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3474009523"/>
                  </a:ext>
                </a:extLst>
              </a:tr>
              <a:tr h="22849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effectLst/>
                        </a:rPr>
                        <a:t>Xử lý ảnh màu (Color digital image)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Làm bài tập 3: Chuyển đổi mô hình màu và thực hiện phân vùng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3939931096"/>
                  </a:ext>
                </a:extLst>
              </a:tr>
              <a:tr h="41431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phép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biến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 (Geometric transformations)</a:t>
                      </a: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effectLst/>
                        </a:rPr>
                        <a:t>Thực hành ở nhà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2002170594"/>
                  </a:ext>
                </a:extLst>
              </a:tr>
              <a:tr h="25013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Nhiễu – Mô hình nhiễu – Khôi phục ảnh (Noise and restoration)</a:t>
                      </a: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Thực hành ở nhà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489213664"/>
                  </a:ext>
                </a:extLst>
              </a:tr>
              <a:tr h="21984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Nén ảnh (Compression)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effectLst/>
                        </a:rPr>
                        <a:t>Thực hành ở nhà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2835859816"/>
                  </a:ext>
                </a:extLst>
              </a:tr>
              <a:tr h="20715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Hướng dẫn thực hiện đồ án môn học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Trình bày đồ án môn học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2384367590"/>
                  </a:ext>
                </a:extLst>
              </a:tr>
              <a:tr h="21984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Hướng dẫn thực hiện đồ án môn học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Tổng kết cuối kỳ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200" dirty="0">
                          <a:effectLst/>
                        </a:rPr>
                        <a:t>Trình bày đồ án môn học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8851" marR="38851" marT="0" marB="0" anchor="ctr"/>
                </a:tc>
                <a:extLst>
                  <a:ext uri="{0D108BD9-81ED-4DB2-BD59-A6C34878D82A}">
                    <a16:rowId xmlns:a16="http://schemas.microsoft.com/office/drawing/2014/main" val="3521864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13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72A1-4AB9-E84C-9631-C430F88B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4: Spatial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9B8E2-A5E0-9040-940C-F1E5FECE6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1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35A786-50BB-0E4F-B1C7-8897DEA3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Neighbors of a pixel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8AF246-49C1-804D-A4DB-03D602C7A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224128"/>
              </p:ext>
            </p:extLst>
          </p:nvPr>
        </p:nvGraphicFramePr>
        <p:xfrm>
          <a:off x="2427194" y="2091265"/>
          <a:ext cx="2051424" cy="177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808">
                  <a:extLst>
                    <a:ext uri="{9D8B030D-6E8A-4147-A177-3AD203B41FA5}">
                      <a16:colId xmlns:a16="http://schemas.microsoft.com/office/drawing/2014/main" val="2196435998"/>
                    </a:ext>
                  </a:extLst>
                </a:gridCol>
                <a:gridCol w="683808">
                  <a:extLst>
                    <a:ext uri="{9D8B030D-6E8A-4147-A177-3AD203B41FA5}">
                      <a16:colId xmlns:a16="http://schemas.microsoft.com/office/drawing/2014/main" val="193327897"/>
                    </a:ext>
                  </a:extLst>
                </a:gridCol>
                <a:gridCol w="683808">
                  <a:extLst>
                    <a:ext uri="{9D8B030D-6E8A-4147-A177-3AD203B41FA5}">
                      <a16:colId xmlns:a16="http://schemas.microsoft.com/office/drawing/2014/main" val="3753749285"/>
                    </a:ext>
                  </a:extLst>
                </a:gridCol>
              </a:tblGrid>
              <a:tr h="59158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(x-1, 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542176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(x, y – 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(x, 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A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(x, y+1)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17251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(x+1, 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827179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8637D6-99AE-DF41-9E75-E60C137FEFBC}"/>
              </a:ext>
            </a:extLst>
          </p:cNvPr>
          <p:cNvSpPr txBox="1"/>
          <p:nvPr/>
        </p:nvSpPr>
        <p:spPr>
          <a:xfrm>
            <a:off x="2844053" y="4229100"/>
            <a:ext cx="14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4 - neighbors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AD0C75-5968-E347-B88F-228FC7B27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132812"/>
              </p:ext>
            </p:extLst>
          </p:nvPr>
        </p:nvGraphicFramePr>
        <p:xfrm>
          <a:off x="6010835" y="2091265"/>
          <a:ext cx="2151528" cy="177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2196435998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93327897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3753749285"/>
                    </a:ext>
                  </a:extLst>
                </a:gridCol>
              </a:tblGrid>
              <a:tr h="591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(x-1, y-1)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(x-1, 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(x-1, y+1)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542176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(x, y – 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(x, 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A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(x, y+1)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17251"/>
                  </a:ext>
                </a:extLst>
              </a:tr>
              <a:tr h="591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(x+1, y-1)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(x+1, y)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(x+1, y+1)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79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20639-6789-9F4C-BB82-352C1E5E857E}"/>
              </a:ext>
            </a:extLst>
          </p:cNvPr>
          <p:cNvSpPr txBox="1"/>
          <p:nvPr/>
        </p:nvSpPr>
        <p:spPr>
          <a:xfrm>
            <a:off x="6297706" y="4229100"/>
            <a:ext cx="140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8 - neighbors</a:t>
            </a:r>
          </a:p>
        </p:txBody>
      </p:sp>
    </p:spTree>
    <p:extLst>
      <p:ext uri="{BB962C8B-B14F-4D97-AF65-F5344CB8AC3E}">
        <p14:creationId xmlns:p14="http://schemas.microsoft.com/office/powerpoint/2010/main" val="284885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8E18-6D68-2F48-A499-D28B8664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two pixels (1/2)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47AC8-B35F-6542-9A39-0FAE63D88327}"/>
              </a:ext>
            </a:extLst>
          </p:cNvPr>
          <p:cNvSpPr txBox="1"/>
          <p:nvPr/>
        </p:nvSpPr>
        <p:spPr>
          <a:xfrm>
            <a:off x="1028700" y="1896035"/>
            <a:ext cx="30264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 pixels </a:t>
            </a:r>
            <a:r>
              <a:rPr lang="en-US" sz="2000" i="1" dirty="0"/>
              <a:t>p=(x, y) </a:t>
            </a:r>
            <a:r>
              <a:rPr lang="en-US" sz="2000" dirty="0"/>
              <a:t>and </a:t>
            </a:r>
            <a:r>
              <a:rPr lang="en-US" sz="2000" i="1" dirty="0"/>
              <a:t>q=(</a:t>
            </a:r>
            <a:r>
              <a:rPr lang="en-US" sz="2000" i="1" dirty="0" err="1"/>
              <a:t>u,v</a:t>
            </a:r>
            <a:r>
              <a:rPr lang="en-US" sz="2000" i="1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24E0-FD11-8542-8DDF-5DB39C97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18" y="2642180"/>
            <a:ext cx="3468966" cy="581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4D30C-8F3A-664E-9FCB-405AD4D31DDE}"/>
              </a:ext>
            </a:extLst>
          </p:cNvPr>
          <p:cNvSpPr txBox="1"/>
          <p:nvPr/>
        </p:nvSpPr>
        <p:spPr>
          <a:xfrm>
            <a:off x="766483" y="2747713"/>
            <a:ext cx="19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5A491-1DB2-6345-8D12-5F0F978A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318" y="3493858"/>
            <a:ext cx="3541058" cy="555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F19A0-4174-9945-B022-62DADCBA484E}"/>
              </a:ext>
            </a:extLst>
          </p:cNvPr>
          <p:cNvSpPr txBox="1"/>
          <p:nvPr/>
        </p:nvSpPr>
        <p:spPr>
          <a:xfrm>
            <a:off x="766483" y="3587066"/>
            <a:ext cx="200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City-block distance: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1B158-817C-8146-93BA-6A36B9005FD8}"/>
              </a:ext>
            </a:extLst>
          </p:cNvPr>
          <p:cNvSpPr txBox="1"/>
          <p:nvPr/>
        </p:nvSpPr>
        <p:spPr>
          <a:xfrm>
            <a:off x="4055170" y="4175536"/>
            <a:ext cx="369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pixels that are less than or equal to some value d form a diamond centered at (x, 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D79D0-3E2F-1F40-8EEE-6CB82F2A8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665" y="4601426"/>
            <a:ext cx="1875960" cy="17014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01AF3D-8C3E-9A45-B815-34570334B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685" y="4857941"/>
            <a:ext cx="1154659" cy="11884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3B8BCA-B1C7-7F41-BB48-83C8601FBC35}"/>
              </a:ext>
            </a:extLst>
          </p:cNvPr>
          <p:cNvSpPr txBox="1"/>
          <p:nvPr/>
        </p:nvSpPr>
        <p:spPr>
          <a:xfrm>
            <a:off x="3173506" y="6205659"/>
            <a:ext cx="23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4</a:t>
            </a:r>
            <a:r>
              <a:rPr lang="en-US" dirty="0"/>
              <a:t> = 1 (</a:t>
            </a:r>
            <a:r>
              <a:rPr lang="en-US" dirty="0">
                <a:sym typeface="Wingdings" pitchFamily="2" charset="2"/>
              </a:rPr>
              <a:t> 4 neighbors)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23740-E3C2-2747-831F-7B22EF62633A}"/>
              </a:ext>
            </a:extLst>
          </p:cNvPr>
          <p:cNvSpPr txBox="1"/>
          <p:nvPr/>
        </p:nvSpPr>
        <p:spPr>
          <a:xfrm>
            <a:off x="7889588" y="62422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4</a:t>
            </a:r>
            <a:r>
              <a:rPr lang="en-US" dirty="0"/>
              <a:t> = 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908E04-A7F9-6C48-9EA8-30B67E1F6041}"/>
              </a:ext>
            </a:extLst>
          </p:cNvPr>
          <p:cNvCxnSpPr/>
          <p:nvPr/>
        </p:nvCxnSpPr>
        <p:spPr>
          <a:xfrm>
            <a:off x="1028700" y="4688750"/>
            <a:ext cx="10239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F13696-8581-FB4E-9209-767A89123AEA}"/>
              </a:ext>
            </a:extLst>
          </p:cNvPr>
          <p:cNvSpPr txBox="1"/>
          <p:nvPr/>
        </p:nvSpPr>
        <p:spPr>
          <a:xfrm>
            <a:off x="672353" y="5338482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D053AFC-A261-4A48-A0B7-A92ADEFAD1B6}"/>
              </a:ext>
            </a:extLst>
          </p:cNvPr>
          <p:cNvSpPr/>
          <p:nvPr/>
        </p:nvSpPr>
        <p:spPr>
          <a:xfrm rot="16200000">
            <a:off x="5487651" y="3023260"/>
            <a:ext cx="347878" cy="20431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BA1AF-259A-BF40-811C-28016E99F63B}"/>
              </a:ext>
            </a:extLst>
          </p:cNvPr>
          <p:cNvSpPr txBox="1"/>
          <p:nvPr/>
        </p:nvSpPr>
        <p:spPr>
          <a:xfrm>
            <a:off x="813408" y="3913011"/>
            <a:ext cx="205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Manhattan distance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0D8482-8C42-D849-9B0D-B1B8F1363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174" y="4698756"/>
            <a:ext cx="1875960" cy="17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808B-055A-FF42-B39F-1346349E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two pixels (2/2)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ED41F-8A53-C348-966F-E9739A788315}"/>
              </a:ext>
            </a:extLst>
          </p:cNvPr>
          <p:cNvSpPr txBox="1"/>
          <p:nvPr/>
        </p:nvSpPr>
        <p:spPr>
          <a:xfrm>
            <a:off x="1028700" y="1896035"/>
            <a:ext cx="30264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 pixels p=(x, y) and q=(</a:t>
            </a:r>
            <a:r>
              <a:rPr lang="en-US" sz="2000" dirty="0" err="1"/>
              <a:t>u,v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9C642-DA17-2142-BA91-77CD0F92D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446" y="2511789"/>
            <a:ext cx="4387543" cy="659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33ED6-4BE5-364E-B4B3-AC499370D1D0}"/>
              </a:ext>
            </a:extLst>
          </p:cNvPr>
          <p:cNvSpPr txBox="1"/>
          <p:nvPr/>
        </p:nvSpPr>
        <p:spPr>
          <a:xfrm>
            <a:off x="652182" y="2713062"/>
            <a:ext cx="217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Chessboard distance: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9492F-8F5D-CB46-A65A-5A8007671B9B}"/>
              </a:ext>
            </a:extLst>
          </p:cNvPr>
          <p:cNvSpPr txBox="1"/>
          <p:nvPr/>
        </p:nvSpPr>
        <p:spPr>
          <a:xfrm>
            <a:off x="4834217" y="3477656"/>
            <a:ext cx="3368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pixels that are less than or equal some value d form a square centered at (x, y)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EB40609-7BC1-3247-9A2C-325E98628DCB}"/>
              </a:ext>
            </a:extLst>
          </p:cNvPr>
          <p:cNvSpPr/>
          <p:nvPr/>
        </p:nvSpPr>
        <p:spPr>
          <a:xfrm rot="16200000">
            <a:off x="6048634" y="1995614"/>
            <a:ext cx="347878" cy="25214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F2353D-E60C-E646-889C-690B647D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40" y="5154533"/>
            <a:ext cx="773491" cy="8333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2338E6-485A-5B4F-AA6E-1201EEB9B841}"/>
              </a:ext>
            </a:extLst>
          </p:cNvPr>
          <p:cNvCxnSpPr/>
          <p:nvPr/>
        </p:nvCxnSpPr>
        <p:spPr>
          <a:xfrm>
            <a:off x="1028700" y="4688750"/>
            <a:ext cx="10239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F696E8-A4CE-8444-BF5A-A8BB4AA314AD}"/>
              </a:ext>
            </a:extLst>
          </p:cNvPr>
          <p:cNvSpPr txBox="1"/>
          <p:nvPr/>
        </p:nvSpPr>
        <p:spPr>
          <a:xfrm>
            <a:off x="672353" y="5338482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E0AAB-95FC-6C47-A1F6-659B580192A9}"/>
              </a:ext>
            </a:extLst>
          </p:cNvPr>
          <p:cNvSpPr txBox="1"/>
          <p:nvPr/>
        </p:nvSpPr>
        <p:spPr>
          <a:xfrm>
            <a:off x="2541935" y="6205732"/>
            <a:ext cx="2317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8</a:t>
            </a:r>
            <a:r>
              <a:rPr lang="en-US" dirty="0"/>
              <a:t> = 1 (</a:t>
            </a:r>
            <a:r>
              <a:rPr lang="en-US" dirty="0">
                <a:sym typeface="Wingdings" pitchFamily="2" charset="2"/>
              </a:rPr>
              <a:t> 8 neighbors)</a:t>
            </a:r>
          </a:p>
          <a:p>
            <a:r>
              <a:rPr lang="en-US" dirty="0">
                <a:sym typeface="Wingdings" pitchFamily="2" charset="2"/>
              </a:rPr>
              <a:t>square size: 3x3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3B6C97-7265-CB42-8F25-00AC6611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154" y="4875470"/>
            <a:ext cx="1342952" cy="13140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37209F-28E5-DF44-8EA3-5DFA12A6966D}"/>
              </a:ext>
            </a:extLst>
          </p:cNvPr>
          <p:cNvSpPr txBox="1"/>
          <p:nvPr/>
        </p:nvSpPr>
        <p:spPr>
          <a:xfrm>
            <a:off x="6518461" y="6205646"/>
            <a:ext cx="1667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baseline="-25000" dirty="0"/>
              <a:t>8</a:t>
            </a:r>
            <a:r>
              <a:rPr lang="en-US" dirty="0"/>
              <a:t> = 2</a:t>
            </a:r>
          </a:p>
          <a:p>
            <a:pPr algn="ctr"/>
            <a:r>
              <a:rPr lang="en-US" dirty="0">
                <a:sym typeface="Wingdings" pitchFamily="2" charset="2"/>
              </a:rPr>
              <a:t>square size: 5x5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8322</TotalTime>
  <Words>1665</Words>
  <Application>Microsoft Macintosh PowerPoint</Application>
  <PresentationFormat>Widescreen</PresentationFormat>
  <Paragraphs>280</Paragraphs>
  <Slides>38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Image Processing INT3404 20 Week 4: Spatial filtering</vt:lpstr>
      <vt:lpstr>Recall week 3: Histogram</vt:lpstr>
      <vt:lpstr>Recall week 3: Histogram and image appearance</vt:lpstr>
      <vt:lpstr>Recall week 3: Histogram equalization and matching</vt:lpstr>
      <vt:lpstr>Schedule</vt:lpstr>
      <vt:lpstr>Week 4: Spatial filtering</vt:lpstr>
      <vt:lpstr>Neighbors of a pixel</vt:lpstr>
      <vt:lpstr>Distance between two pixels (1/2)</vt:lpstr>
      <vt:lpstr>Distance between two pixels (2/2)</vt:lpstr>
      <vt:lpstr>Spatial filter kernel </vt:lpstr>
      <vt:lpstr>Linear spatial filtering mechanism</vt:lpstr>
      <vt:lpstr>Spatial correlation and convolution in 1D</vt:lpstr>
      <vt:lpstr>Spatial correlation and convolution in 1D</vt:lpstr>
      <vt:lpstr>Correlation and Convolution in 2D</vt:lpstr>
      <vt:lpstr>Correlation vs Convolution</vt:lpstr>
      <vt:lpstr>Correlation vs convolution</vt:lpstr>
      <vt:lpstr>Fundamental properties of convolution and correlation</vt:lpstr>
      <vt:lpstr>Boundary issues</vt:lpstr>
      <vt:lpstr>What to do around the borders</vt:lpstr>
      <vt:lpstr>Image padding</vt:lpstr>
      <vt:lpstr>Spatial filter kernels</vt:lpstr>
      <vt:lpstr>Filter design</vt:lpstr>
      <vt:lpstr>Smoothing filters</vt:lpstr>
      <vt:lpstr>Box filter kernels</vt:lpstr>
      <vt:lpstr>Box filter example</vt:lpstr>
      <vt:lpstr>Gaussian filter kernels</vt:lpstr>
      <vt:lpstr>Gaussian filter example</vt:lpstr>
      <vt:lpstr>Box vs Gaussian kernels</vt:lpstr>
      <vt:lpstr>Note on Gaussian kernels</vt:lpstr>
      <vt:lpstr>Shading correction using Gaussian filters</vt:lpstr>
      <vt:lpstr>Order-statistic filters</vt:lpstr>
      <vt:lpstr>Median filter</vt:lpstr>
      <vt:lpstr>Median filter in 1D</vt:lpstr>
      <vt:lpstr>Median filter in 2D</vt:lpstr>
      <vt:lpstr>Median filter example</vt:lpstr>
      <vt:lpstr>Unsharp masking</vt:lpstr>
      <vt:lpstr>Unsharp masking example</vt:lpstr>
      <vt:lpstr>Spatial filtering with OpenCV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INT3404 20</dc:title>
  <dc:creator>Microsoft Office User</dc:creator>
  <cp:lastModifiedBy>NGUYEN DIEP</cp:lastModifiedBy>
  <cp:revision>39</cp:revision>
  <cp:lastPrinted>2020-03-30T03:47:53Z</cp:lastPrinted>
  <dcterms:created xsi:type="dcterms:W3CDTF">2020-03-29T02:59:09Z</dcterms:created>
  <dcterms:modified xsi:type="dcterms:W3CDTF">2020-09-29T09:26:47Z</dcterms:modified>
</cp:coreProperties>
</file>